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9.jpg"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568" r:id="rId2"/>
    <p:sldId id="537" r:id="rId3"/>
    <p:sldId id="538" r:id="rId4"/>
    <p:sldId id="540" r:id="rId5"/>
    <p:sldId id="547" r:id="rId6"/>
    <p:sldId id="541" r:id="rId7"/>
    <p:sldId id="545" r:id="rId8"/>
    <p:sldId id="546" r:id="rId9"/>
    <p:sldId id="561" r:id="rId10"/>
    <p:sldId id="548" r:id="rId11"/>
    <p:sldId id="559" r:id="rId12"/>
    <p:sldId id="566" r:id="rId13"/>
    <p:sldId id="567" r:id="rId14"/>
    <p:sldId id="560" r:id="rId15"/>
    <p:sldId id="549" r:id="rId16"/>
    <p:sldId id="562" r:id="rId17"/>
    <p:sldId id="563" r:id="rId18"/>
    <p:sldId id="564" r:id="rId19"/>
    <p:sldId id="565" r:id="rId20"/>
    <p:sldId id="550" r:id="rId21"/>
    <p:sldId id="551" r:id="rId22"/>
    <p:sldId id="552" r:id="rId23"/>
    <p:sldId id="553" r:id="rId24"/>
    <p:sldId id="554" r:id="rId25"/>
    <p:sldId id="555" r:id="rId26"/>
    <p:sldId id="556" r:id="rId27"/>
    <p:sldId id="557" r:id="rId28"/>
    <p:sldId id="558" r:id="rId29"/>
    <p:sldId id="543" r:id="rId30"/>
    <p:sldId id="544" r:id="rId31"/>
  </p:sldIdLst>
  <p:sldSz cx="9144000" cy="6858000" type="screen4x3"/>
  <p:notesSz cx="6813550" cy="9948863"/>
  <p:defaultTextStyle>
    <a:defPPr>
      <a:defRPr lang="en-US"/>
    </a:defPPr>
    <a:lvl1pPr algn="l" rtl="0" fontAlgn="base">
      <a:spcBef>
        <a:spcPct val="0"/>
      </a:spcBef>
      <a:spcAft>
        <a:spcPct val="0"/>
      </a:spcAft>
      <a:defRPr b="1" kern="1200">
        <a:solidFill>
          <a:schemeClr val="tx1"/>
        </a:solidFill>
        <a:latin typeface="Arial" charset="0"/>
        <a:ea typeface="宋体" charset="-122"/>
        <a:cs typeface="+mn-cs"/>
      </a:defRPr>
    </a:lvl1pPr>
    <a:lvl2pPr marL="457200" algn="l" rtl="0" fontAlgn="base">
      <a:spcBef>
        <a:spcPct val="0"/>
      </a:spcBef>
      <a:spcAft>
        <a:spcPct val="0"/>
      </a:spcAft>
      <a:defRPr b="1" kern="1200">
        <a:solidFill>
          <a:schemeClr val="tx1"/>
        </a:solidFill>
        <a:latin typeface="Arial" charset="0"/>
        <a:ea typeface="宋体" charset="-122"/>
        <a:cs typeface="+mn-cs"/>
      </a:defRPr>
    </a:lvl2pPr>
    <a:lvl3pPr marL="914400" algn="l" rtl="0" fontAlgn="base">
      <a:spcBef>
        <a:spcPct val="0"/>
      </a:spcBef>
      <a:spcAft>
        <a:spcPct val="0"/>
      </a:spcAft>
      <a:defRPr b="1" kern="1200">
        <a:solidFill>
          <a:schemeClr val="tx1"/>
        </a:solidFill>
        <a:latin typeface="Arial" charset="0"/>
        <a:ea typeface="宋体" charset="-122"/>
        <a:cs typeface="+mn-cs"/>
      </a:defRPr>
    </a:lvl3pPr>
    <a:lvl4pPr marL="1371600" algn="l" rtl="0" fontAlgn="base">
      <a:spcBef>
        <a:spcPct val="0"/>
      </a:spcBef>
      <a:spcAft>
        <a:spcPct val="0"/>
      </a:spcAft>
      <a:defRPr b="1" kern="1200">
        <a:solidFill>
          <a:schemeClr val="tx1"/>
        </a:solidFill>
        <a:latin typeface="Arial" charset="0"/>
        <a:ea typeface="宋体" charset="-122"/>
        <a:cs typeface="+mn-cs"/>
      </a:defRPr>
    </a:lvl4pPr>
    <a:lvl5pPr marL="1828800" algn="l" rtl="0" fontAlgn="base">
      <a:spcBef>
        <a:spcPct val="0"/>
      </a:spcBef>
      <a:spcAft>
        <a:spcPct val="0"/>
      </a:spcAft>
      <a:defRPr b="1" kern="1200">
        <a:solidFill>
          <a:schemeClr val="tx1"/>
        </a:solidFill>
        <a:latin typeface="Arial" charset="0"/>
        <a:ea typeface="宋体" charset="-122"/>
        <a:cs typeface="+mn-cs"/>
      </a:defRPr>
    </a:lvl5pPr>
    <a:lvl6pPr marL="2286000" algn="l" defTabSz="914400" rtl="0" eaLnBrk="1" latinLnBrk="0" hangingPunct="1">
      <a:defRPr b="1" kern="1200">
        <a:solidFill>
          <a:schemeClr val="tx1"/>
        </a:solidFill>
        <a:latin typeface="Arial" charset="0"/>
        <a:ea typeface="宋体" charset="-122"/>
        <a:cs typeface="+mn-cs"/>
      </a:defRPr>
    </a:lvl6pPr>
    <a:lvl7pPr marL="2743200" algn="l" defTabSz="914400" rtl="0" eaLnBrk="1" latinLnBrk="0" hangingPunct="1">
      <a:defRPr b="1" kern="1200">
        <a:solidFill>
          <a:schemeClr val="tx1"/>
        </a:solidFill>
        <a:latin typeface="Arial" charset="0"/>
        <a:ea typeface="宋体" charset="-122"/>
        <a:cs typeface="+mn-cs"/>
      </a:defRPr>
    </a:lvl7pPr>
    <a:lvl8pPr marL="3200400" algn="l" defTabSz="914400" rtl="0" eaLnBrk="1" latinLnBrk="0" hangingPunct="1">
      <a:defRPr b="1" kern="1200">
        <a:solidFill>
          <a:schemeClr val="tx1"/>
        </a:solidFill>
        <a:latin typeface="Arial" charset="0"/>
        <a:ea typeface="宋体" charset="-122"/>
        <a:cs typeface="+mn-cs"/>
      </a:defRPr>
    </a:lvl8pPr>
    <a:lvl9pPr marL="3657600" algn="l" defTabSz="914400" rtl="0" eaLnBrk="1" latinLnBrk="0" hangingPunct="1">
      <a:defRPr b="1"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4">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00FF"/>
    <a:srgbClr val="06011D"/>
    <a:srgbClr val="1564BB"/>
    <a:srgbClr val="3D03CD"/>
    <a:srgbClr val="2B06CA"/>
    <a:srgbClr val="ADADAD"/>
    <a:srgbClr val="9933FF"/>
    <a:srgbClr val="C7CDCF"/>
    <a:srgbClr val="73A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09" autoAdjust="0"/>
    <p:restoredTop sz="96379" autoAdjust="0"/>
  </p:normalViewPr>
  <p:slideViewPr>
    <p:cSldViewPr>
      <p:cViewPr varScale="1">
        <p:scale>
          <a:sx n="61" d="100"/>
          <a:sy n="61" d="100"/>
        </p:scale>
        <p:origin x="52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47" d="100"/>
          <a:sy n="47" d="100"/>
        </p:scale>
        <p:origin x="2792" y="60"/>
      </p:cViewPr>
      <p:guideLst>
        <p:guide orient="horz" pos="3134"/>
        <p:guide pos="214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52538" cy="4974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ea typeface="+mn-ea"/>
              </a:defRPr>
            </a:lvl1pPr>
          </a:lstStyle>
          <a:p>
            <a:pPr>
              <a:defRPr/>
            </a:pPr>
            <a:endParaRPr lang="zh-CN" altLang="en-US"/>
          </a:p>
        </p:txBody>
      </p:sp>
      <p:sp>
        <p:nvSpPr>
          <p:cNvPr id="70659" name="Rectangle 3"/>
          <p:cNvSpPr>
            <a:spLocks noGrp="1" noChangeArrowheads="1"/>
          </p:cNvSpPr>
          <p:nvPr>
            <p:ph type="dt" sz="quarter" idx="1"/>
          </p:nvPr>
        </p:nvSpPr>
        <p:spPr bwMode="auto">
          <a:xfrm>
            <a:off x="3859435" y="0"/>
            <a:ext cx="2952538" cy="4974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ea typeface="+mn-ea"/>
              </a:defRPr>
            </a:lvl1pPr>
          </a:lstStyle>
          <a:p>
            <a:pPr>
              <a:defRPr/>
            </a:pPr>
            <a:fld id="{135D5AA4-CD3C-4C23-9314-68AC690BD86F}" type="datetimeFigureOut">
              <a:rPr lang="zh-CN" altLang="en-US"/>
              <a:pPr>
                <a:defRPr/>
              </a:pPr>
              <a:t>2020/11/17</a:t>
            </a:fld>
            <a:endParaRPr lang="en-US" altLang="zh-CN"/>
          </a:p>
        </p:txBody>
      </p:sp>
      <p:sp>
        <p:nvSpPr>
          <p:cNvPr id="70660" name="Rectangle 4"/>
          <p:cNvSpPr>
            <a:spLocks noGrp="1" noChangeArrowheads="1"/>
          </p:cNvSpPr>
          <p:nvPr>
            <p:ph type="ftr" sz="quarter" idx="2"/>
          </p:nvPr>
        </p:nvSpPr>
        <p:spPr bwMode="auto">
          <a:xfrm>
            <a:off x="0" y="9449693"/>
            <a:ext cx="2952538" cy="49744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ea typeface="+mn-ea"/>
              </a:defRPr>
            </a:lvl1pPr>
          </a:lstStyle>
          <a:p>
            <a:pPr>
              <a:defRPr/>
            </a:pPr>
            <a:endParaRPr lang="en-US" altLang="zh-CN"/>
          </a:p>
        </p:txBody>
      </p:sp>
      <p:sp>
        <p:nvSpPr>
          <p:cNvPr id="70661" name="Rectangle 5"/>
          <p:cNvSpPr>
            <a:spLocks noGrp="1" noChangeArrowheads="1"/>
          </p:cNvSpPr>
          <p:nvPr>
            <p:ph type="sldNum" sz="quarter" idx="3"/>
          </p:nvPr>
        </p:nvSpPr>
        <p:spPr bwMode="auto">
          <a:xfrm>
            <a:off x="3859435" y="9449693"/>
            <a:ext cx="2952538" cy="49744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ea typeface="+mn-ea"/>
              </a:defRPr>
            </a:lvl1pPr>
          </a:lstStyle>
          <a:p>
            <a:pPr>
              <a:defRPr/>
            </a:pPr>
            <a:fld id="{88F1C65C-26E7-4A70-8B7E-97C741D53274}" type="slidenum">
              <a:rPr lang="zh-CN" altLang="en-US"/>
              <a:pPr>
                <a:defRPr/>
              </a:pPr>
              <a:t>‹#›</a:t>
            </a:fld>
            <a:endParaRPr lang="en-US" altLang="zh-CN"/>
          </a:p>
        </p:txBody>
      </p:sp>
    </p:spTree>
    <p:extLst>
      <p:ext uri="{BB962C8B-B14F-4D97-AF65-F5344CB8AC3E}">
        <p14:creationId xmlns:p14="http://schemas.microsoft.com/office/powerpoint/2010/main" val="143440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52538" cy="4974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ea typeface="+mn-ea"/>
              </a:defRPr>
            </a:lvl1pPr>
          </a:lstStyle>
          <a:p>
            <a:pPr>
              <a:defRPr/>
            </a:pPr>
            <a:endParaRPr lang="zh-CN" altLang="en-US"/>
          </a:p>
        </p:txBody>
      </p:sp>
      <p:sp>
        <p:nvSpPr>
          <p:cNvPr id="32771" name="Rectangle 3"/>
          <p:cNvSpPr>
            <a:spLocks noGrp="1" noChangeArrowheads="1"/>
          </p:cNvSpPr>
          <p:nvPr>
            <p:ph type="dt" idx="1"/>
          </p:nvPr>
        </p:nvSpPr>
        <p:spPr bwMode="auto">
          <a:xfrm>
            <a:off x="3859435" y="0"/>
            <a:ext cx="2952538" cy="49744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ea typeface="+mn-ea"/>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20750" y="746125"/>
            <a:ext cx="4972050" cy="3730625"/>
          </a:xfrm>
          <a:prstGeom prst="rect">
            <a:avLst/>
          </a:prstGeom>
          <a:noFill/>
          <a:ln w="9525">
            <a:solidFill>
              <a:srgbClr val="000000"/>
            </a:solidFill>
            <a:miter lim="800000"/>
            <a:headEnd/>
            <a:tailEnd/>
          </a:ln>
        </p:spPr>
      </p:sp>
      <p:sp>
        <p:nvSpPr>
          <p:cNvPr id="32773" name="Rectangle 5"/>
          <p:cNvSpPr>
            <a:spLocks noGrp="1" noChangeArrowheads="1"/>
          </p:cNvSpPr>
          <p:nvPr>
            <p:ph type="body" sz="quarter" idx="3"/>
          </p:nvPr>
        </p:nvSpPr>
        <p:spPr bwMode="auto">
          <a:xfrm>
            <a:off x="681355" y="4725710"/>
            <a:ext cx="5450840" cy="4476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2774" name="Rectangle 6"/>
          <p:cNvSpPr>
            <a:spLocks noGrp="1" noChangeArrowheads="1"/>
          </p:cNvSpPr>
          <p:nvPr>
            <p:ph type="ftr" sz="quarter" idx="4"/>
          </p:nvPr>
        </p:nvSpPr>
        <p:spPr bwMode="auto">
          <a:xfrm>
            <a:off x="0" y="9449693"/>
            <a:ext cx="2952538" cy="49744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ea typeface="+mn-ea"/>
              </a:defRPr>
            </a:lvl1pPr>
          </a:lstStyle>
          <a:p>
            <a:pPr>
              <a:defRPr/>
            </a:pPr>
            <a:endParaRPr lang="en-US" altLang="zh-CN"/>
          </a:p>
        </p:txBody>
      </p:sp>
      <p:sp>
        <p:nvSpPr>
          <p:cNvPr id="32775" name="Rectangle 7"/>
          <p:cNvSpPr>
            <a:spLocks noGrp="1" noChangeArrowheads="1"/>
          </p:cNvSpPr>
          <p:nvPr>
            <p:ph type="sldNum" sz="quarter" idx="5"/>
          </p:nvPr>
        </p:nvSpPr>
        <p:spPr bwMode="auto">
          <a:xfrm>
            <a:off x="3859435" y="9449693"/>
            <a:ext cx="2952538" cy="49744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ea typeface="+mn-ea"/>
              </a:defRPr>
            </a:lvl1pPr>
          </a:lstStyle>
          <a:p>
            <a:pPr>
              <a:defRPr/>
            </a:pPr>
            <a:fld id="{6681C858-E19B-4A3A-9FBD-496AD94C5CFB}" type="slidenum">
              <a:rPr lang="zh-CN" altLang="en-US"/>
              <a:pPr>
                <a:defRPr/>
              </a:pPr>
              <a:t>‹#›</a:t>
            </a:fld>
            <a:endParaRPr lang="en-US" altLang="zh-CN"/>
          </a:p>
        </p:txBody>
      </p:sp>
    </p:spTree>
    <p:extLst>
      <p:ext uri="{BB962C8B-B14F-4D97-AF65-F5344CB8AC3E}">
        <p14:creationId xmlns:p14="http://schemas.microsoft.com/office/powerpoint/2010/main" val="1938403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标题幻灯片">
    <p:spTree>
      <p:nvGrpSpPr>
        <p:cNvPr id="1" name=""/>
        <p:cNvGrpSpPr/>
        <p:nvPr/>
      </p:nvGrpSpPr>
      <p:grpSpPr>
        <a:xfrm>
          <a:off x="0" y="0"/>
          <a:ext cx="0" cy="0"/>
          <a:chOff x="0" y="0"/>
          <a:chExt cx="0" cy="0"/>
        </a:xfrm>
      </p:grpSpPr>
      <p:grpSp>
        <p:nvGrpSpPr>
          <p:cNvPr id="4" name="Group 191"/>
          <p:cNvGrpSpPr>
            <a:grpSpLocks/>
          </p:cNvGrpSpPr>
          <p:nvPr/>
        </p:nvGrpSpPr>
        <p:grpSpPr bwMode="auto">
          <a:xfrm>
            <a:off x="434975" y="4763"/>
            <a:ext cx="8015288" cy="6853237"/>
            <a:chOff x="274" y="10"/>
            <a:chExt cx="5049" cy="4310"/>
          </a:xfrm>
        </p:grpSpPr>
        <p:sp>
          <p:nvSpPr>
            <p:cNvPr id="5" name="Line 126"/>
            <p:cNvSpPr>
              <a:spLocks noChangeShapeType="1"/>
            </p:cNvSpPr>
            <p:nvPr userDrawn="1"/>
          </p:nvSpPr>
          <p:spPr bwMode="gray">
            <a:xfrm>
              <a:off x="3479"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6" name="Line 137"/>
            <p:cNvSpPr>
              <a:spLocks noChangeShapeType="1"/>
            </p:cNvSpPr>
            <p:nvPr userDrawn="1"/>
          </p:nvSpPr>
          <p:spPr bwMode="gray">
            <a:xfrm>
              <a:off x="3929"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7" name="Line 139"/>
            <p:cNvSpPr>
              <a:spLocks noChangeShapeType="1"/>
            </p:cNvSpPr>
            <p:nvPr userDrawn="1"/>
          </p:nvSpPr>
          <p:spPr bwMode="gray">
            <a:xfrm>
              <a:off x="4395"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8" name="Line 140"/>
            <p:cNvSpPr>
              <a:spLocks noChangeShapeType="1"/>
            </p:cNvSpPr>
            <p:nvPr userDrawn="1"/>
          </p:nvSpPr>
          <p:spPr bwMode="gray">
            <a:xfrm>
              <a:off x="4845"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9" name="Line 143"/>
            <p:cNvSpPr>
              <a:spLocks noChangeShapeType="1"/>
            </p:cNvSpPr>
            <p:nvPr userDrawn="1"/>
          </p:nvSpPr>
          <p:spPr bwMode="gray">
            <a:xfrm>
              <a:off x="5302"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0" name="Line 147"/>
            <p:cNvSpPr>
              <a:spLocks noChangeShapeType="1"/>
            </p:cNvSpPr>
            <p:nvPr userDrawn="1"/>
          </p:nvSpPr>
          <p:spPr bwMode="gray">
            <a:xfrm>
              <a:off x="1651"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1" name="Line 149"/>
            <p:cNvSpPr>
              <a:spLocks noChangeShapeType="1"/>
            </p:cNvSpPr>
            <p:nvPr userDrawn="1"/>
          </p:nvSpPr>
          <p:spPr bwMode="gray">
            <a:xfrm>
              <a:off x="2101"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2" name="Line 151"/>
            <p:cNvSpPr>
              <a:spLocks noChangeShapeType="1"/>
            </p:cNvSpPr>
            <p:nvPr userDrawn="1"/>
          </p:nvSpPr>
          <p:spPr bwMode="gray">
            <a:xfrm>
              <a:off x="2567"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3" name="Line 152"/>
            <p:cNvSpPr>
              <a:spLocks noChangeShapeType="1"/>
            </p:cNvSpPr>
            <p:nvPr userDrawn="1"/>
          </p:nvSpPr>
          <p:spPr bwMode="gray">
            <a:xfrm>
              <a:off x="3017"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4" name="Line 158"/>
            <p:cNvSpPr>
              <a:spLocks noChangeShapeType="1"/>
            </p:cNvSpPr>
            <p:nvPr userDrawn="1"/>
          </p:nvSpPr>
          <p:spPr bwMode="gray">
            <a:xfrm>
              <a:off x="274"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5" name="Line 160"/>
            <p:cNvSpPr>
              <a:spLocks noChangeShapeType="1"/>
            </p:cNvSpPr>
            <p:nvPr userDrawn="1"/>
          </p:nvSpPr>
          <p:spPr bwMode="gray">
            <a:xfrm>
              <a:off x="740"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6" name="Line 161"/>
            <p:cNvSpPr>
              <a:spLocks noChangeShapeType="1"/>
            </p:cNvSpPr>
            <p:nvPr userDrawn="1"/>
          </p:nvSpPr>
          <p:spPr bwMode="gray">
            <a:xfrm>
              <a:off x="1190"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grpSp>
      <p:sp>
        <p:nvSpPr>
          <p:cNvPr id="17" name="Rectangle 87"/>
          <p:cNvSpPr>
            <a:spLocks noChangeArrowheads="1"/>
          </p:cNvSpPr>
          <p:nvPr/>
        </p:nvSpPr>
        <p:spPr bwMode="gray">
          <a:xfrm>
            <a:off x="0" y="1795463"/>
            <a:ext cx="9144000" cy="2503487"/>
          </a:xfrm>
          <a:prstGeom prst="rect">
            <a:avLst/>
          </a:prstGeom>
          <a:gradFill rotWithShape="1">
            <a:gsLst>
              <a:gs pos="0">
                <a:srgbClr val="6493F6"/>
              </a:gs>
              <a:gs pos="100000">
                <a:srgbClr val="98D2F6"/>
              </a:gs>
            </a:gsLst>
            <a:lin ang="0" scaled="1"/>
          </a:gradFill>
          <a:ln w="9525">
            <a:noFill/>
            <a:miter lim="800000"/>
            <a:headEnd/>
            <a:tailEnd/>
          </a:ln>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2651125" y="5588000"/>
            <a:ext cx="725488"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4105275" y="5588000"/>
            <a:ext cx="725488"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a:ea typeface="+mn-ea"/>
            </a:endParaRPr>
          </a:p>
        </p:txBody>
      </p:sp>
      <p:sp>
        <p:nvSpPr>
          <p:cNvPr id="20" name="Rectangle 172"/>
          <p:cNvSpPr>
            <a:spLocks noChangeArrowheads="1"/>
          </p:cNvSpPr>
          <p:nvPr/>
        </p:nvSpPr>
        <p:spPr bwMode="gray">
          <a:xfrm>
            <a:off x="3367088" y="4943475"/>
            <a:ext cx="725487" cy="636588"/>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1917700" y="4943475"/>
            <a:ext cx="725488" cy="636588"/>
          </a:xfrm>
          <a:prstGeom prst="rect">
            <a:avLst/>
          </a:prstGeom>
          <a:solidFill>
            <a:schemeClr val="accent2">
              <a:alpha val="20000"/>
            </a:schemeClr>
          </a:solidFill>
          <a:ln w="9525">
            <a:noFill/>
            <a:miter lim="800000"/>
            <a:headEnd/>
            <a:tailEnd/>
          </a:ln>
          <a:effectLst/>
        </p:spPr>
        <p:txBody>
          <a:bodyPr wrap="none" anchor="ctr"/>
          <a:lstStyle/>
          <a:p>
            <a:pPr>
              <a:defRPr/>
            </a:pPr>
            <a:endParaRPr lang="zh-CN" altLang="en-US">
              <a:ea typeface="+mn-ea"/>
            </a:endParaRPr>
          </a:p>
        </p:txBody>
      </p:sp>
      <p:sp>
        <p:nvSpPr>
          <p:cNvPr id="22" name="Rectangle 178"/>
          <p:cNvSpPr>
            <a:spLocks noChangeArrowheads="1"/>
          </p:cNvSpPr>
          <p:nvPr/>
        </p:nvSpPr>
        <p:spPr bwMode="gray">
          <a:xfrm>
            <a:off x="4105275" y="4310063"/>
            <a:ext cx="725488" cy="636587"/>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a:ea typeface="+mn-ea"/>
            </a:endParaRPr>
          </a:p>
        </p:txBody>
      </p:sp>
      <p:sp>
        <p:nvSpPr>
          <p:cNvPr id="23" name="Rectangle 186"/>
          <p:cNvSpPr>
            <a:spLocks noChangeArrowheads="1"/>
          </p:cNvSpPr>
          <p:nvPr/>
        </p:nvSpPr>
        <p:spPr bwMode="gray">
          <a:xfrm>
            <a:off x="3371850" y="6221413"/>
            <a:ext cx="728663"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a:ea typeface="+mn-ea"/>
            </a:endParaRPr>
          </a:p>
        </p:txBody>
      </p:sp>
      <p:sp>
        <p:nvSpPr>
          <p:cNvPr id="24" name="Rectangle 188"/>
          <p:cNvSpPr>
            <a:spLocks noChangeArrowheads="1"/>
          </p:cNvSpPr>
          <p:nvPr/>
        </p:nvSpPr>
        <p:spPr bwMode="gray">
          <a:xfrm>
            <a:off x="1920875" y="6221413"/>
            <a:ext cx="725488"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a:ea typeface="+mn-ea"/>
            </a:endParaRPr>
          </a:p>
        </p:txBody>
      </p:sp>
      <p:grpSp>
        <p:nvGrpSpPr>
          <p:cNvPr id="25" name="Group 206"/>
          <p:cNvGrpSpPr>
            <a:grpSpLocks/>
          </p:cNvGrpSpPr>
          <p:nvPr/>
        </p:nvGrpSpPr>
        <p:grpSpPr bwMode="auto">
          <a:xfrm>
            <a:off x="0" y="533400"/>
            <a:ext cx="9144000" cy="5689600"/>
            <a:chOff x="0" y="336"/>
            <a:chExt cx="5760" cy="3584"/>
          </a:xfrm>
        </p:grpSpPr>
        <p:sp>
          <p:nvSpPr>
            <p:cNvPr id="26" name="Line 192"/>
            <p:cNvSpPr>
              <a:spLocks noChangeShapeType="1"/>
            </p:cNvSpPr>
            <p:nvPr userDrawn="1"/>
          </p:nvSpPr>
          <p:spPr bwMode="gray">
            <a:xfrm flipH="1">
              <a:off x="0" y="336"/>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27" name="Line 193"/>
            <p:cNvSpPr>
              <a:spLocks noChangeShapeType="1"/>
            </p:cNvSpPr>
            <p:nvPr userDrawn="1"/>
          </p:nvSpPr>
          <p:spPr bwMode="gray">
            <a:xfrm flipH="1">
              <a:off x="0" y="733"/>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28" name="Line 194"/>
            <p:cNvSpPr>
              <a:spLocks noChangeShapeType="1"/>
            </p:cNvSpPr>
            <p:nvPr userDrawn="1"/>
          </p:nvSpPr>
          <p:spPr bwMode="gray">
            <a:xfrm flipH="1">
              <a:off x="0" y="1123"/>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29" name="Line 195"/>
            <p:cNvSpPr>
              <a:spLocks noChangeShapeType="1"/>
            </p:cNvSpPr>
            <p:nvPr userDrawn="1"/>
          </p:nvSpPr>
          <p:spPr bwMode="gray">
            <a:xfrm flipH="1">
              <a:off x="0" y="2707"/>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30" name="Line 196"/>
            <p:cNvSpPr>
              <a:spLocks noChangeShapeType="1"/>
            </p:cNvSpPr>
            <p:nvPr userDrawn="1"/>
          </p:nvSpPr>
          <p:spPr bwMode="gray">
            <a:xfrm flipH="1">
              <a:off x="0" y="3111"/>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31" name="Line 197"/>
            <p:cNvSpPr>
              <a:spLocks noChangeShapeType="1"/>
            </p:cNvSpPr>
            <p:nvPr userDrawn="1"/>
          </p:nvSpPr>
          <p:spPr bwMode="gray">
            <a:xfrm flipH="1">
              <a:off x="0" y="3516"/>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32" name="Line 198"/>
            <p:cNvSpPr>
              <a:spLocks noChangeShapeType="1"/>
            </p:cNvSpPr>
            <p:nvPr userDrawn="1"/>
          </p:nvSpPr>
          <p:spPr bwMode="gray">
            <a:xfrm flipH="1">
              <a:off x="0" y="3920"/>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grpSp>
      <p:sp>
        <p:nvSpPr>
          <p:cNvPr id="33" name="Text Box 11"/>
          <p:cNvSpPr txBox="1">
            <a:spLocks noChangeArrowheads="1"/>
          </p:cNvSpPr>
          <p:nvPr/>
        </p:nvSpPr>
        <p:spPr bwMode="gray">
          <a:xfrm>
            <a:off x="0" y="461963"/>
            <a:ext cx="1098550" cy="427037"/>
          </a:xfrm>
          <a:prstGeom prst="rect">
            <a:avLst/>
          </a:prstGeom>
          <a:noFill/>
          <a:ln w="9525">
            <a:noFill/>
            <a:miter lim="800000"/>
            <a:headEnd/>
            <a:tailEnd/>
          </a:ln>
          <a:effectLst/>
        </p:spPr>
        <p:txBody>
          <a:bodyPr>
            <a:spAutoFit/>
          </a:bodyPr>
          <a:lstStyle/>
          <a:p>
            <a:pPr algn="ctr">
              <a:spcBef>
                <a:spcPct val="50000"/>
              </a:spcBef>
              <a:defRPr/>
            </a:pPr>
            <a:r>
              <a:rPr lang="en-US" altLang="zh-CN" sz="2200">
                <a:solidFill>
                  <a:srgbClr val="FFFFFF"/>
                </a:solidFill>
                <a:ea typeface="+mn-ea"/>
              </a:rPr>
              <a:t>LOGO</a:t>
            </a:r>
          </a:p>
        </p:txBody>
      </p:sp>
      <p:sp>
        <p:nvSpPr>
          <p:cNvPr id="34" name="Rectangle 162"/>
          <p:cNvSpPr>
            <a:spLocks noChangeArrowheads="1"/>
          </p:cNvSpPr>
          <p:nvPr/>
        </p:nvSpPr>
        <p:spPr bwMode="gray">
          <a:xfrm>
            <a:off x="446088" y="1147763"/>
            <a:ext cx="725487" cy="633412"/>
          </a:xfrm>
          <a:prstGeom prst="rect">
            <a:avLst/>
          </a:prstGeom>
          <a:solidFill>
            <a:schemeClr val="folHlink">
              <a:alpha val="20000"/>
            </a:schemeClr>
          </a:solidFill>
          <a:ln w="9525">
            <a:noFill/>
            <a:miter lim="800000"/>
            <a:headEnd/>
            <a:tailEnd/>
          </a:ln>
          <a:effectLst/>
        </p:spPr>
        <p:txBody>
          <a:bodyPr wrap="none" anchor="ctr"/>
          <a:lstStyle/>
          <a:p>
            <a:pPr>
              <a:defRPr/>
            </a:pPr>
            <a:endParaRPr lang="zh-CN" altLang="en-US">
              <a:ea typeface="+mn-ea"/>
            </a:endParaRPr>
          </a:p>
        </p:txBody>
      </p:sp>
      <p:sp>
        <p:nvSpPr>
          <p:cNvPr id="35" name="Rectangle 181"/>
          <p:cNvSpPr>
            <a:spLocks noChangeArrowheads="1"/>
          </p:cNvSpPr>
          <p:nvPr/>
        </p:nvSpPr>
        <p:spPr bwMode="gray">
          <a:xfrm>
            <a:off x="3349625" y="1165225"/>
            <a:ext cx="725488" cy="633413"/>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a:ea typeface="+mn-ea"/>
            </a:endParaRPr>
          </a:p>
        </p:txBody>
      </p:sp>
      <p:sp>
        <p:nvSpPr>
          <p:cNvPr id="36" name="Rectangle 183"/>
          <p:cNvSpPr>
            <a:spLocks noChangeArrowheads="1"/>
          </p:cNvSpPr>
          <p:nvPr/>
        </p:nvSpPr>
        <p:spPr bwMode="gray">
          <a:xfrm>
            <a:off x="1889125" y="1165225"/>
            <a:ext cx="725488" cy="633413"/>
          </a:xfrm>
          <a:prstGeom prst="rect">
            <a:avLst/>
          </a:prstGeom>
          <a:solidFill>
            <a:schemeClr val="folHlink">
              <a:alpha val="10001"/>
            </a:schemeClr>
          </a:solidFill>
          <a:ln w="9525">
            <a:noFill/>
            <a:miter lim="800000"/>
            <a:headEnd/>
            <a:tailEnd/>
          </a:ln>
          <a:effectLst/>
        </p:spPr>
        <p:txBody>
          <a:bodyPr wrap="none" anchor="ctr"/>
          <a:lstStyle/>
          <a:p>
            <a:pPr>
              <a:defRPr/>
            </a:pPr>
            <a:endParaRPr lang="zh-CN" altLang="en-US">
              <a:ea typeface="+mn-ea"/>
            </a:endParaRPr>
          </a:p>
        </p:txBody>
      </p:sp>
      <p:sp>
        <p:nvSpPr>
          <p:cNvPr id="37" name="Rectangle 190"/>
          <p:cNvSpPr>
            <a:spLocks noChangeArrowheads="1"/>
          </p:cNvSpPr>
          <p:nvPr/>
        </p:nvSpPr>
        <p:spPr bwMode="gray">
          <a:xfrm>
            <a:off x="1143000" y="533400"/>
            <a:ext cx="725488" cy="633413"/>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a:ea typeface="+mn-ea"/>
            </a:endParaRPr>
          </a:p>
        </p:txBody>
      </p:sp>
      <p:sp>
        <p:nvSpPr>
          <p:cNvPr id="38" name="Rectangle 200"/>
          <p:cNvSpPr>
            <a:spLocks noChangeArrowheads="1"/>
          </p:cNvSpPr>
          <p:nvPr/>
        </p:nvSpPr>
        <p:spPr bwMode="gray">
          <a:xfrm>
            <a:off x="2578100" y="534988"/>
            <a:ext cx="725488" cy="633412"/>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a:ea typeface="+mn-ea"/>
            </a:endParaRPr>
          </a:p>
        </p:txBody>
      </p:sp>
      <p:grpSp>
        <p:nvGrpSpPr>
          <p:cNvPr id="39" name="Group 234"/>
          <p:cNvGrpSpPr>
            <a:grpSpLocks/>
          </p:cNvGrpSpPr>
          <p:nvPr userDrawn="1"/>
        </p:nvGrpSpPr>
        <p:grpSpPr bwMode="auto">
          <a:xfrm>
            <a:off x="0" y="2257425"/>
            <a:ext cx="4738688" cy="4600575"/>
            <a:chOff x="-9" y="1395"/>
            <a:chExt cx="2985" cy="2898"/>
          </a:xfrm>
        </p:grpSpPr>
        <p:pic>
          <p:nvPicPr>
            <p:cNvPr id="40" name="Picture 213" descr="pan01"/>
            <p:cNvPicPr>
              <a:picLocks noChangeAspect="1" noChangeArrowheads="1"/>
            </p:cNvPicPr>
            <p:nvPr/>
          </p:nvPicPr>
          <p:blipFill>
            <a:blip r:embed="rId2" cstate="print"/>
            <a:srcRect l="46681" r="2339"/>
            <a:stretch>
              <a:fillRect/>
            </a:stretch>
          </p:blipFill>
          <p:spPr bwMode="gray">
            <a:xfrm>
              <a:off x="0" y="1395"/>
              <a:ext cx="2976" cy="2898"/>
            </a:xfrm>
            <a:prstGeom prst="rect">
              <a:avLst/>
            </a:prstGeom>
            <a:noFill/>
            <a:ln w="9525">
              <a:noFill/>
              <a:miter lim="800000"/>
              <a:headEnd/>
              <a:tailEnd/>
            </a:ln>
          </p:spPr>
        </p:pic>
        <p:sp>
          <p:nvSpPr>
            <p:cNvPr id="41" name="Freeform 209"/>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3"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42" name="Group 233"/>
          <p:cNvGrpSpPr>
            <a:grpSpLocks/>
          </p:cNvGrpSpPr>
          <p:nvPr/>
        </p:nvGrpSpPr>
        <p:grpSpPr bwMode="auto">
          <a:xfrm>
            <a:off x="9525" y="1395413"/>
            <a:ext cx="4256088" cy="4598987"/>
            <a:chOff x="0" y="1039"/>
            <a:chExt cx="2681" cy="2897"/>
          </a:xfrm>
        </p:grpSpPr>
        <p:pic>
          <p:nvPicPr>
            <p:cNvPr id="43" name="Picture 220" descr="pan01"/>
            <p:cNvPicPr>
              <a:picLocks noChangeAspect="1" noChangeArrowheads="1"/>
            </p:cNvPicPr>
            <p:nvPr userDrawn="1"/>
          </p:nvPicPr>
          <p:blipFill>
            <a:blip r:embed="rId2"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21" descr="封面二"/>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4" cstate="print"/>
              <a:srcRect/>
              <a:stretch>
                <a:fillRect/>
              </a:stretch>
            </a:blipFill>
            <a:ln w="9525">
              <a:noFill/>
              <a:round/>
              <a:headEnd/>
              <a:tailEnd/>
            </a:ln>
            <a:effectLst/>
          </p:spPr>
          <p:txBody>
            <a:bodyPr/>
            <a:lstStyle/>
            <a:p>
              <a:pPr>
                <a:defRPr/>
              </a:pPr>
              <a:endParaRPr lang="zh-CN" altLang="en-US">
                <a:ea typeface="+mn-ea"/>
              </a:endParaRPr>
            </a:p>
          </p:txBody>
        </p:sp>
      </p:grpSp>
      <p:grpSp>
        <p:nvGrpSpPr>
          <p:cNvPr id="45" name="Group 232"/>
          <p:cNvGrpSpPr>
            <a:grpSpLocks/>
          </p:cNvGrpSpPr>
          <p:nvPr userDrawn="1"/>
        </p:nvGrpSpPr>
        <p:grpSpPr bwMode="auto">
          <a:xfrm>
            <a:off x="-4763" y="304800"/>
            <a:ext cx="3821113" cy="5078413"/>
            <a:chOff x="-7" y="240"/>
            <a:chExt cx="2407" cy="3199"/>
          </a:xfrm>
        </p:grpSpPr>
        <p:pic>
          <p:nvPicPr>
            <p:cNvPr id="46" name="Picture 223" descr="pan01"/>
            <p:cNvPicPr>
              <a:picLocks noChangeAspect="1" noChangeArrowheads="1"/>
            </p:cNvPicPr>
            <p:nvPr userDrawn="1"/>
          </p:nvPicPr>
          <p:blipFill>
            <a:blip r:embed="rId2" cstate="print"/>
            <a:srcRect l="60431" r="2339"/>
            <a:stretch>
              <a:fillRect/>
            </a:stretch>
          </p:blipFill>
          <p:spPr bwMode="gray">
            <a:xfrm>
              <a:off x="0" y="240"/>
              <a:ext cx="2400" cy="3199"/>
            </a:xfrm>
            <a:prstGeom prst="rect">
              <a:avLst/>
            </a:prstGeom>
            <a:noFill/>
            <a:ln w="9525">
              <a:noFill/>
              <a:miter lim="800000"/>
              <a:headEnd/>
              <a:tailEnd/>
            </a:ln>
          </p:spPr>
        </p:pic>
        <p:sp>
          <p:nvSpPr>
            <p:cNvPr id="47" name="Freeform 224"/>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5" cstate="print"/>
              <a:srcRect/>
              <a:stretch>
                <a:fillRect r="-25709"/>
              </a:stretch>
            </a:blipFill>
            <a:ln w="9525">
              <a:noFill/>
              <a:round/>
              <a:headEnd/>
              <a:tailEnd/>
            </a:ln>
            <a:effectLst/>
          </p:spPr>
          <p:txBody>
            <a:bodyPr/>
            <a:lstStyle/>
            <a:p>
              <a:pPr>
                <a:defRPr/>
              </a:pPr>
              <a:endParaRPr lang="zh-CN" altLang="en-US">
                <a:ea typeface="+mn-ea"/>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sp>
        <p:nvSpPr>
          <p:cNvPr id="3"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4"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3" name="组合 86"/>
          <p:cNvGrpSpPr>
            <a:grpSpLocks/>
          </p:cNvGrpSpPr>
          <p:nvPr userDrawn="1"/>
        </p:nvGrpSpPr>
        <p:grpSpPr bwMode="auto">
          <a:xfrm>
            <a:off x="-1588" y="-26988"/>
            <a:ext cx="9145588" cy="1674813"/>
            <a:chOff x="-1588" y="-26988"/>
            <a:chExt cx="9145588" cy="1674813"/>
          </a:xfrm>
        </p:grpSpPr>
        <p:pic>
          <p:nvPicPr>
            <p:cNvPr id="34"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5" name="组合 64"/>
            <p:cNvGrpSpPr>
              <a:grpSpLocks/>
            </p:cNvGrpSpPr>
            <p:nvPr userDrawn="1"/>
          </p:nvGrpSpPr>
          <p:grpSpPr bwMode="auto">
            <a:xfrm>
              <a:off x="-1588" y="-26987"/>
              <a:ext cx="1287463" cy="1674813"/>
              <a:chOff x="-1588" y="-26988"/>
              <a:chExt cx="1158876" cy="1508126"/>
            </a:xfrm>
          </p:grpSpPr>
          <p:grpSp>
            <p:nvGrpSpPr>
              <p:cNvPr id="36" name="Group 195"/>
              <p:cNvGrpSpPr>
                <a:grpSpLocks/>
              </p:cNvGrpSpPr>
              <p:nvPr/>
            </p:nvGrpSpPr>
            <p:grpSpPr bwMode="auto">
              <a:xfrm>
                <a:off x="0" y="357188"/>
                <a:ext cx="1157288" cy="1123950"/>
                <a:chOff x="-9" y="1395"/>
                <a:chExt cx="2985" cy="2898"/>
              </a:xfrm>
            </p:grpSpPr>
            <p:pic>
              <p:nvPicPr>
                <p:cNvPr id="43"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4"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7" name="Group 198"/>
              <p:cNvGrpSpPr>
                <a:grpSpLocks/>
              </p:cNvGrpSpPr>
              <p:nvPr/>
            </p:nvGrpSpPr>
            <p:grpSpPr bwMode="auto">
              <a:xfrm>
                <a:off x="0" y="198438"/>
                <a:ext cx="1057275" cy="1143000"/>
                <a:chOff x="0" y="1039"/>
                <a:chExt cx="2681" cy="2897"/>
              </a:xfrm>
            </p:grpSpPr>
            <p:pic>
              <p:nvPicPr>
                <p:cNvPr id="41"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2"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38" name="Group 201"/>
              <p:cNvGrpSpPr>
                <a:grpSpLocks/>
              </p:cNvGrpSpPr>
              <p:nvPr/>
            </p:nvGrpSpPr>
            <p:grpSpPr bwMode="auto">
              <a:xfrm>
                <a:off x="-1588" y="-26988"/>
                <a:ext cx="933451" cy="1239838"/>
                <a:chOff x="-7" y="240"/>
                <a:chExt cx="2407" cy="3199"/>
              </a:xfrm>
            </p:grpSpPr>
            <p:pic>
              <p:nvPicPr>
                <p:cNvPr id="39"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0"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5"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6"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0" name="组合 76"/>
          <p:cNvGrpSpPr>
            <a:grpSpLocks/>
          </p:cNvGrpSpPr>
          <p:nvPr userDrawn="1"/>
        </p:nvGrpSpPr>
        <p:grpSpPr bwMode="auto">
          <a:xfrm>
            <a:off x="5067300" y="5918200"/>
            <a:ext cx="4076700" cy="939800"/>
            <a:chOff x="5067300" y="5918200"/>
            <a:chExt cx="4076700" cy="939800"/>
          </a:xfrm>
        </p:grpSpPr>
        <p:sp>
          <p:nvSpPr>
            <p:cNvPr id="51"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2"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7"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8" name="组合 75"/>
          <p:cNvGrpSpPr>
            <a:grpSpLocks/>
          </p:cNvGrpSpPr>
          <p:nvPr userDrawn="1"/>
        </p:nvGrpSpPr>
        <p:grpSpPr bwMode="auto">
          <a:xfrm>
            <a:off x="501650" y="5910263"/>
            <a:ext cx="4071938" cy="947737"/>
            <a:chOff x="501650" y="5910263"/>
            <a:chExt cx="4071938" cy="947761"/>
          </a:xfrm>
        </p:grpSpPr>
        <p:sp>
          <p:nvSpPr>
            <p:cNvPr id="59"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0"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5"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6"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67"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8"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69"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5EC534C6-8A25-4116-90DE-9A1A8189335B}"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1_仅标题">
    <p:spTree>
      <p:nvGrpSpPr>
        <p:cNvPr id="1" name=""/>
        <p:cNvGrpSpPr/>
        <p:nvPr/>
      </p:nvGrpSpPr>
      <p:grpSpPr>
        <a:xfrm>
          <a:off x="0" y="0"/>
          <a:ext cx="0" cy="0"/>
          <a:chOff x="0" y="0"/>
          <a:chExt cx="0" cy="0"/>
        </a:xfrm>
      </p:grpSpPr>
      <p:sp>
        <p:nvSpPr>
          <p:cNvPr id="3"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4"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3" name="组合 86"/>
          <p:cNvGrpSpPr>
            <a:grpSpLocks/>
          </p:cNvGrpSpPr>
          <p:nvPr userDrawn="1"/>
        </p:nvGrpSpPr>
        <p:grpSpPr bwMode="auto">
          <a:xfrm>
            <a:off x="-1588" y="-26988"/>
            <a:ext cx="9145588" cy="1674813"/>
            <a:chOff x="-1588" y="-26988"/>
            <a:chExt cx="9145588" cy="1674813"/>
          </a:xfrm>
        </p:grpSpPr>
        <p:pic>
          <p:nvPicPr>
            <p:cNvPr id="34"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5" name="组合 64"/>
            <p:cNvGrpSpPr>
              <a:grpSpLocks/>
            </p:cNvGrpSpPr>
            <p:nvPr userDrawn="1"/>
          </p:nvGrpSpPr>
          <p:grpSpPr bwMode="auto">
            <a:xfrm>
              <a:off x="-1588" y="-26987"/>
              <a:ext cx="1287463" cy="1674813"/>
              <a:chOff x="-1588" y="-26988"/>
              <a:chExt cx="1158876" cy="1508126"/>
            </a:xfrm>
          </p:grpSpPr>
          <p:grpSp>
            <p:nvGrpSpPr>
              <p:cNvPr id="36" name="Group 195"/>
              <p:cNvGrpSpPr>
                <a:grpSpLocks/>
              </p:cNvGrpSpPr>
              <p:nvPr/>
            </p:nvGrpSpPr>
            <p:grpSpPr bwMode="auto">
              <a:xfrm>
                <a:off x="0" y="357188"/>
                <a:ext cx="1157288" cy="1123950"/>
                <a:chOff x="-9" y="1395"/>
                <a:chExt cx="2985" cy="2898"/>
              </a:xfrm>
            </p:grpSpPr>
            <p:pic>
              <p:nvPicPr>
                <p:cNvPr id="43"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4"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7" name="Group 198"/>
              <p:cNvGrpSpPr>
                <a:grpSpLocks/>
              </p:cNvGrpSpPr>
              <p:nvPr/>
            </p:nvGrpSpPr>
            <p:grpSpPr bwMode="auto">
              <a:xfrm>
                <a:off x="0" y="198438"/>
                <a:ext cx="1057275" cy="1143000"/>
                <a:chOff x="0" y="1039"/>
                <a:chExt cx="2681" cy="2897"/>
              </a:xfrm>
            </p:grpSpPr>
            <p:pic>
              <p:nvPicPr>
                <p:cNvPr id="41"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2"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38" name="Group 201"/>
              <p:cNvGrpSpPr>
                <a:grpSpLocks/>
              </p:cNvGrpSpPr>
              <p:nvPr/>
            </p:nvGrpSpPr>
            <p:grpSpPr bwMode="auto">
              <a:xfrm>
                <a:off x="-1588" y="-26988"/>
                <a:ext cx="933451" cy="1239838"/>
                <a:chOff x="-7" y="240"/>
                <a:chExt cx="2407" cy="3199"/>
              </a:xfrm>
            </p:grpSpPr>
            <p:pic>
              <p:nvPicPr>
                <p:cNvPr id="39"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0"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5"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6"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0" name="组合 76"/>
          <p:cNvGrpSpPr>
            <a:grpSpLocks/>
          </p:cNvGrpSpPr>
          <p:nvPr userDrawn="1"/>
        </p:nvGrpSpPr>
        <p:grpSpPr bwMode="auto">
          <a:xfrm>
            <a:off x="5067300" y="5918200"/>
            <a:ext cx="4076700" cy="939800"/>
            <a:chOff x="5067300" y="5918200"/>
            <a:chExt cx="4076700" cy="939800"/>
          </a:xfrm>
        </p:grpSpPr>
        <p:sp>
          <p:nvSpPr>
            <p:cNvPr id="51"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2"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7"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8" name="组合 75"/>
          <p:cNvGrpSpPr>
            <a:grpSpLocks/>
          </p:cNvGrpSpPr>
          <p:nvPr userDrawn="1"/>
        </p:nvGrpSpPr>
        <p:grpSpPr bwMode="auto">
          <a:xfrm>
            <a:off x="501650" y="5910263"/>
            <a:ext cx="4071938" cy="947737"/>
            <a:chOff x="501650" y="5910263"/>
            <a:chExt cx="4071938" cy="947761"/>
          </a:xfrm>
        </p:grpSpPr>
        <p:sp>
          <p:nvSpPr>
            <p:cNvPr id="59"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0"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5"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6"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67"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8"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69"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5EC534C6-8A25-4116-90DE-9A1A8189335B}"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objTx" preserve="1">
  <p:cSld name="内容与标题">
    <p:spTree>
      <p:nvGrpSpPr>
        <p:cNvPr id="1" name=""/>
        <p:cNvGrpSpPr/>
        <p:nvPr/>
      </p:nvGrpSpPr>
      <p:grpSpPr>
        <a:xfrm>
          <a:off x="0" y="0"/>
          <a:ext cx="0" cy="0"/>
          <a:chOff x="0" y="0"/>
          <a:chExt cx="0" cy="0"/>
        </a:xfrm>
      </p:grpSpPr>
      <p:sp>
        <p:nvSpPr>
          <p:cNvPr id="5"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3"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4"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5" name="组合 86"/>
          <p:cNvGrpSpPr>
            <a:grpSpLocks/>
          </p:cNvGrpSpPr>
          <p:nvPr userDrawn="1"/>
        </p:nvGrpSpPr>
        <p:grpSpPr bwMode="auto">
          <a:xfrm>
            <a:off x="-1588" y="-26988"/>
            <a:ext cx="9145588" cy="1674813"/>
            <a:chOff x="-1588" y="-26988"/>
            <a:chExt cx="9145588" cy="1674813"/>
          </a:xfrm>
        </p:grpSpPr>
        <p:pic>
          <p:nvPicPr>
            <p:cNvPr id="36"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userDrawn="1"/>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7"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0"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1"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2" name="组合 76"/>
          <p:cNvGrpSpPr>
            <a:grpSpLocks/>
          </p:cNvGrpSpPr>
          <p:nvPr userDrawn="1"/>
        </p:nvGrpSpPr>
        <p:grpSpPr bwMode="auto">
          <a:xfrm>
            <a:off x="5067300" y="5918200"/>
            <a:ext cx="4076700" cy="939800"/>
            <a:chOff x="5067300" y="5918200"/>
            <a:chExt cx="4076700" cy="939800"/>
          </a:xfrm>
        </p:grpSpPr>
        <p:sp>
          <p:nvSpPr>
            <p:cNvPr id="53"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8"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9"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60" name="组合 75"/>
          <p:cNvGrpSpPr>
            <a:grpSpLocks/>
          </p:cNvGrpSpPr>
          <p:nvPr userDrawn="1"/>
        </p:nvGrpSpPr>
        <p:grpSpPr bwMode="auto">
          <a:xfrm>
            <a:off x="501650" y="5910263"/>
            <a:ext cx="4071938" cy="947737"/>
            <a:chOff x="501650" y="5910263"/>
            <a:chExt cx="4071938" cy="947761"/>
          </a:xfrm>
        </p:grpSpPr>
        <p:sp>
          <p:nvSpPr>
            <p:cNvPr id="61"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6"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7"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8"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9"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70"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1"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E8163FA9-39D5-41A7-934C-0979F0F111EA}" type="slidenum">
              <a:rPr lang="zh-CN" altLang="en-US"/>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picTx" preserve="1">
  <p:cSld name="图片与标题">
    <p:spTree>
      <p:nvGrpSpPr>
        <p:cNvPr id="1" name=""/>
        <p:cNvGrpSpPr/>
        <p:nvPr/>
      </p:nvGrpSpPr>
      <p:grpSpPr>
        <a:xfrm>
          <a:off x="0" y="0"/>
          <a:ext cx="0" cy="0"/>
          <a:chOff x="0" y="0"/>
          <a:chExt cx="0" cy="0"/>
        </a:xfrm>
      </p:grpSpPr>
      <p:sp>
        <p:nvSpPr>
          <p:cNvPr id="5"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3"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4"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5" name="组合 86"/>
          <p:cNvGrpSpPr>
            <a:grpSpLocks/>
          </p:cNvGrpSpPr>
          <p:nvPr userDrawn="1"/>
        </p:nvGrpSpPr>
        <p:grpSpPr bwMode="auto">
          <a:xfrm>
            <a:off x="-1588" y="-26988"/>
            <a:ext cx="9145588" cy="1674813"/>
            <a:chOff x="-1588" y="-26988"/>
            <a:chExt cx="9145588" cy="1674813"/>
          </a:xfrm>
        </p:grpSpPr>
        <p:pic>
          <p:nvPicPr>
            <p:cNvPr id="36"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userDrawn="1"/>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7"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0"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1"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2" name="组合 76"/>
          <p:cNvGrpSpPr>
            <a:grpSpLocks/>
          </p:cNvGrpSpPr>
          <p:nvPr userDrawn="1"/>
        </p:nvGrpSpPr>
        <p:grpSpPr bwMode="auto">
          <a:xfrm>
            <a:off x="5067300" y="5918200"/>
            <a:ext cx="4076700" cy="939800"/>
            <a:chOff x="5067300" y="5918200"/>
            <a:chExt cx="4076700" cy="939800"/>
          </a:xfrm>
        </p:grpSpPr>
        <p:sp>
          <p:nvSpPr>
            <p:cNvPr id="53"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8"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9"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60" name="组合 75"/>
          <p:cNvGrpSpPr>
            <a:grpSpLocks/>
          </p:cNvGrpSpPr>
          <p:nvPr userDrawn="1"/>
        </p:nvGrpSpPr>
        <p:grpSpPr bwMode="auto">
          <a:xfrm>
            <a:off x="501650" y="5910263"/>
            <a:ext cx="4071938" cy="947737"/>
            <a:chOff x="501650" y="5910263"/>
            <a:chExt cx="4071938" cy="947761"/>
          </a:xfrm>
        </p:grpSpPr>
        <p:sp>
          <p:nvSpPr>
            <p:cNvPr id="61"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6"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7"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8"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9"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70"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1"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4529A544-07A2-4C63-BFD2-D00D3225B0E5}" type="slidenum">
              <a:rPr lang="zh-CN" altLang="en-US"/>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type="vertTx" preserve="1">
  <p:cSld name="标题和竖排文字">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4" name="组合 86"/>
          <p:cNvGrpSpPr>
            <a:grpSpLocks/>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userDrawn="1"/>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a:grpSpLocks/>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a:grpSpLocks/>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7ABBA551-5E20-4083-BCBF-1E3A740758F1}" type="slidenum">
              <a:rPr lang="zh-CN" altLang="en-US"/>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vertTitleAndTx" preserve="1">
  <p:cSld name="垂直排列标题与文本">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4" name="组合 86"/>
          <p:cNvGrpSpPr>
            <a:grpSpLocks/>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userDrawn="1"/>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a:grpSpLocks/>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a:grpSpLocks/>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竖排标题 1"/>
          <p:cNvSpPr>
            <a:spLocks noGrp="1"/>
          </p:cNvSpPr>
          <p:nvPr>
            <p:ph type="title" orient="vert"/>
          </p:nvPr>
        </p:nvSpPr>
        <p:spPr>
          <a:xfrm>
            <a:off x="6629400" y="228600"/>
            <a:ext cx="20574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49B0B66C-65DE-434A-A8C4-11470CB1DFC2}" type="slidenum">
              <a:rPr lang="zh-CN" altLang="en-US"/>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xAndObj" preserve="1">
  <p:cSld name="标题，文本与内容">
    <p:spTree>
      <p:nvGrpSpPr>
        <p:cNvPr id="1" name=""/>
        <p:cNvGrpSpPr/>
        <p:nvPr/>
      </p:nvGrpSpPr>
      <p:grpSpPr>
        <a:xfrm>
          <a:off x="0" y="0"/>
          <a:ext cx="0" cy="0"/>
          <a:chOff x="0" y="0"/>
          <a:chExt cx="0" cy="0"/>
        </a:xfrm>
      </p:grpSpPr>
      <p:sp>
        <p:nvSpPr>
          <p:cNvPr id="5"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3"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4"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5" name="组合 86"/>
          <p:cNvGrpSpPr>
            <a:grpSpLocks/>
          </p:cNvGrpSpPr>
          <p:nvPr userDrawn="1"/>
        </p:nvGrpSpPr>
        <p:grpSpPr bwMode="auto">
          <a:xfrm>
            <a:off x="-1588" y="-26988"/>
            <a:ext cx="9145588" cy="1674813"/>
            <a:chOff x="-1588" y="-26988"/>
            <a:chExt cx="9145588" cy="1674813"/>
          </a:xfrm>
        </p:grpSpPr>
        <p:pic>
          <p:nvPicPr>
            <p:cNvPr id="36"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userDrawn="1"/>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7"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0"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1"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2" name="组合 76"/>
          <p:cNvGrpSpPr>
            <a:grpSpLocks/>
          </p:cNvGrpSpPr>
          <p:nvPr userDrawn="1"/>
        </p:nvGrpSpPr>
        <p:grpSpPr bwMode="auto">
          <a:xfrm>
            <a:off x="5067300" y="5918200"/>
            <a:ext cx="4076700" cy="939800"/>
            <a:chOff x="5067300" y="5918200"/>
            <a:chExt cx="4076700" cy="939800"/>
          </a:xfrm>
        </p:grpSpPr>
        <p:sp>
          <p:nvSpPr>
            <p:cNvPr id="53"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8"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9"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60" name="组合 75"/>
          <p:cNvGrpSpPr>
            <a:grpSpLocks/>
          </p:cNvGrpSpPr>
          <p:nvPr userDrawn="1"/>
        </p:nvGrpSpPr>
        <p:grpSpPr bwMode="auto">
          <a:xfrm>
            <a:off x="501650" y="5910263"/>
            <a:ext cx="4071938" cy="947737"/>
            <a:chOff x="501650" y="5910263"/>
            <a:chExt cx="4071938" cy="947761"/>
          </a:xfrm>
        </p:grpSpPr>
        <p:sp>
          <p:nvSpPr>
            <p:cNvPr id="61"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6"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7"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8"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1219200" y="228600"/>
            <a:ext cx="7391400"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724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24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9"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70"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1"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790F329B-190E-4123-8968-8EAD905B9AE9}" type="slidenum">
              <a:rPr lang="zh-CN" altLang="en-US"/>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chart" preserve="1">
  <p:cSld name="标题和图表">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4" name="组合 86"/>
          <p:cNvGrpSpPr>
            <a:grpSpLocks/>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userDrawn="1"/>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a:grpSpLocks/>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a:grpSpLocks/>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1219200" y="228600"/>
            <a:ext cx="7391400" cy="838200"/>
          </a:xfrm>
        </p:spPr>
        <p:txBody>
          <a:bodyPr/>
          <a:lstStyle/>
          <a:p>
            <a:r>
              <a:rPr lang="zh-CN" altLang="en-US"/>
              <a:t>单击此处编辑母版标题样式</a:t>
            </a:r>
          </a:p>
        </p:txBody>
      </p:sp>
      <p:sp>
        <p:nvSpPr>
          <p:cNvPr id="3" name="图表占位符 2"/>
          <p:cNvSpPr>
            <a:spLocks noGrp="1"/>
          </p:cNvSpPr>
          <p:nvPr>
            <p:ph type="chart" idx="1"/>
          </p:nvPr>
        </p:nvSpPr>
        <p:spPr>
          <a:xfrm>
            <a:off x="457200" y="1600200"/>
            <a:ext cx="8229600" cy="4724400"/>
          </a:xfrm>
        </p:spPr>
        <p:txBody>
          <a:bodyPr/>
          <a:lstStyle/>
          <a:p>
            <a:pPr lvl="0"/>
            <a:endParaRPr lang="zh-CN" altLang="en-US" noProof="0"/>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A6D70ACE-821C-4ED1-B81A-1F6A433302D3}" type="slidenum">
              <a:rPr lang="zh-CN" altLang="en-US"/>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tbl" preserve="1">
  <p:cSld name="标题和表格">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4" name="组合 86"/>
          <p:cNvGrpSpPr>
            <a:grpSpLocks/>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userDrawn="1"/>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a:grpSpLocks/>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a:grpSpLocks/>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1219200" y="228600"/>
            <a:ext cx="7391400" cy="8382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724400"/>
          </a:xfrm>
        </p:spPr>
        <p:txBody>
          <a:bodyPr/>
          <a:lstStyle/>
          <a:p>
            <a:pPr lvl="0"/>
            <a:endParaRPr lang="zh-CN" altLang="en-US" noProof="0"/>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F1B98FF3-415E-4277-8621-DA0F8CA9D016}" type="slidenum">
              <a:rPr lang="zh-CN" altLang="en-US"/>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6096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6858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858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D892A085-3A82-416B-9A97-C73BC0289E67}" type="slidenum">
              <a:rPr lang="en-US" altLang="zh-CN"/>
              <a:pPr>
                <a:defRPr/>
              </a:pPr>
              <a:t>‹#›</a:t>
            </a:fld>
            <a:endParaRPr lang="en-US" altLang="zh-CN"/>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1_标题幻灯片">
    <p:spTree>
      <p:nvGrpSpPr>
        <p:cNvPr id="1" name=""/>
        <p:cNvGrpSpPr/>
        <p:nvPr/>
      </p:nvGrpSpPr>
      <p:grpSpPr>
        <a:xfrm>
          <a:off x="0" y="0"/>
          <a:ext cx="0" cy="0"/>
          <a:chOff x="0" y="0"/>
          <a:chExt cx="0" cy="0"/>
        </a:xfrm>
      </p:grpSpPr>
      <p:grpSp>
        <p:nvGrpSpPr>
          <p:cNvPr id="2" name="Group 191"/>
          <p:cNvGrpSpPr>
            <a:grpSpLocks/>
          </p:cNvGrpSpPr>
          <p:nvPr/>
        </p:nvGrpSpPr>
        <p:grpSpPr bwMode="auto">
          <a:xfrm>
            <a:off x="434975" y="4763"/>
            <a:ext cx="8015288" cy="6853237"/>
            <a:chOff x="274" y="10"/>
            <a:chExt cx="5049" cy="4310"/>
          </a:xfrm>
        </p:grpSpPr>
        <p:sp>
          <p:nvSpPr>
            <p:cNvPr id="5" name="Line 126"/>
            <p:cNvSpPr>
              <a:spLocks noChangeShapeType="1"/>
            </p:cNvSpPr>
            <p:nvPr userDrawn="1"/>
          </p:nvSpPr>
          <p:spPr bwMode="gray">
            <a:xfrm>
              <a:off x="3479"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6" name="Line 137"/>
            <p:cNvSpPr>
              <a:spLocks noChangeShapeType="1"/>
            </p:cNvSpPr>
            <p:nvPr userDrawn="1"/>
          </p:nvSpPr>
          <p:spPr bwMode="gray">
            <a:xfrm>
              <a:off x="3929"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7" name="Line 139"/>
            <p:cNvSpPr>
              <a:spLocks noChangeShapeType="1"/>
            </p:cNvSpPr>
            <p:nvPr userDrawn="1"/>
          </p:nvSpPr>
          <p:spPr bwMode="gray">
            <a:xfrm>
              <a:off x="4395"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8" name="Line 140"/>
            <p:cNvSpPr>
              <a:spLocks noChangeShapeType="1"/>
            </p:cNvSpPr>
            <p:nvPr userDrawn="1"/>
          </p:nvSpPr>
          <p:spPr bwMode="gray">
            <a:xfrm>
              <a:off x="4845"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9" name="Line 143"/>
            <p:cNvSpPr>
              <a:spLocks noChangeShapeType="1"/>
            </p:cNvSpPr>
            <p:nvPr userDrawn="1"/>
          </p:nvSpPr>
          <p:spPr bwMode="gray">
            <a:xfrm>
              <a:off x="5302"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0" name="Line 147"/>
            <p:cNvSpPr>
              <a:spLocks noChangeShapeType="1"/>
            </p:cNvSpPr>
            <p:nvPr userDrawn="1"/>
          </p:nvSpPr>
          <p:spPr bwMode="gray">
            <a:xfrm>
              <a:off x="1651"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1" name="Line 149"/>
            <p:cNvSpPr>
              <a:spLocks noChangeShapeType="1"/>
            </p:cNvSpPr>
            <p:nvPr userDrawn="1"/>
          </p:nvSpPr>
          <p:spPr bwMode="gray">
            <a:xfrm>
              <a:off x="2101"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2" name="Line 151"/>
            <p:cNvSpPr>
              <a:spLocks noChangeShapeType="1"/>
            </p:cNvSpPr>
            <p:nvPr userDrawn="1"/>
          </p:nvSpPr>
          <p:spPr bwMode="gray">
            <a:xfrm>
              <a:off x="2567"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3" name="Line 152"/>
            <p:cNvSpPr>
              <a:spLocks noChangeShapeType="1"/>
            </p:cNvSpPr>
            <p:nvPr userDrawn="1"/>
          </p:nvSpPr>
          <p:spPr bwMode="gray">
            <a:xfrm>
              <a:off x="3017"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4" name="Line 158"/>
            <p:cNvSpPr>
              <a:spLocks noChangeShapeType="1"/>
            </p:cNvSpPr>
            <p:nvPr userDrawn="1"/>
          </p:nvSpPr>
          <p:spPr bwMode="gray">
            <a:xfrm>
              <a:off x="274"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5" name="Line 160"/>
            <p:cNvSpPr>
              <a:spLocks noChangeShapeType="1"/>
            </p:cNvSpPr>
            <p:nvPr userDrawn="1"/>
          </p:nvSpPr>
          <p:spPr bwMode="gray">
            <a:xfrm>
              <a:off x="740"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sp>
          <p:nvSpPr>
            <p:cNvPr id="16" name="Line 161"/>
            <p:cNvSpPr>
              <a:spLocks noChangeShapeType="1"/>
            </p:cNvSpPr>
            <p:nvPr userDrawn="1"/>
          </p:nvSpPr>
          <p:spPr bwMode="gray">
            <a:xfrm>
              <a:off x="1190" y="10"/>
              <a:ext cx="21" cy="4310"/>
            </a:xfrm>
            <a:prstGeom prst="line">
              <a:avLst/>
            </a:prstGeom>
            <a:noFill/>
            <a:ln w="9525">
              <a:solidFill>
                <a:srgbClr val="DDDDDD">
                  <a:alpha val="50000"/>
                </a:srgbClr>
              </a:solidFill>
              <a:round/>
              <a:headEnd/>
              <a:tailEnd/>
            </a:ln>
            <a:effectLst/>
          </p:spPr>
          <p:txBody>
            <a:bodyPr/>
            <a:lstStyle/>
            <a:p>
              <a:pPr>
                <a:defRPr/>
              </a:pPr>
              <a:endParaRPr lang="zh-CN" altLang="en-US">
                <a:ea typeface="+mn-ea"/>
              </a:endParaRPr>
            </a:p>
          </p:txBody>
        </p:sp>
      </p:grpSp>
      <p:sp>
        <p:nvSpPr>
          <p:cNvPr id="17" name="Rectangle 87"/>
          <p:cNvSpPr>
            <a:spLocks noChangeArrowheads="1"/>
          </p:cNvSpPr>
          <p:nvPr/>
        </p:nvSpPr>
        <p:spPr bwMode="gray">
          <a:xfrm>
            <a:off x="0" y="1844824"/>
            <a:ext cx="9144000" cy="2503487"/>
          </a:xfrm>
          <a:prstGeom prst="rect">
            <a:avLst/>
          </a:prstGeom>
          <a:gradFill rotWithShape="1">
            <a:gsLst>
              <a:gs pos="0">
                <a:srgbClr val="6493F6"/>
              </a:gs>
              <a:gs pos="100000">
                <a:srgbClr val="98D2F6"/>
              </a:gs>
            </a:gsLst>
            <a:lin ang="0" scaled="1"/>
          </a:gradFill>
          <a:ln w="9525">
            <a:noFill/>
            <a:miter lim="800000"/>
            <a:headEnd/>
            <a:tailEnd/>
          </a:ln>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2651125" y="5588000"/>
            <a:ext cx="725488"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4105275" y="5588000"/>
            <a:ext cx="725488"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a:ea typeface="+mn-ea"/>
            </a:endParaRPr>
          </a:p>
        </p:txBody>
      </p:sp>
      <p:sp>
        <p:nvSpPr>
          <p:cNvPr id="20" name="Rectangle 172"/>
          <p:cNvSpPr>
            <a:spLocks noChangeArrowheads="1"/>
          </p:cNvSpPr>
          <p:nvPr/>
        </p:nvSpPr>
        <p:spPr bwMode="gray">
          <a:xfrm>
            <a:off x="3367088" y="4943475"/>
            <a:ext cx="725487" cy="636588"/>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1917700" y="4943475"/>
            <a:ext cx="725488" cy="636588"/>
          </a:xfrm>
          <a:prstGeom prst="rect">
            <a:avLst/>
          </a:prstGeom>
          <a:solidFill>
            <a:schemeClr val="accent2">
              <a:alpha val="20000"/>
            </a:schemeClr>
          </a:solidFill>
          <a:ln w="9525">
            <a:noFill/>
            <a:miter lim="800000"/>
            <a:headEnd/>
            <a:tailEnd/>
          </a:ln>
          <a:effectLst/>
        </p:spPr>
        <p:txBody>
          <a:bodyPr wrap="none" anchor="ctr"/>
          <a:lstStyle/>
          <a:p>
            <a:pPr>
              <a:defRPr/>
            </a:pPr>
            <a:endParaRPr lang="zh-CN" altLang="en-US">
              <a:ea typeface="+mn-ea"/>
            </a:endParaRPr>
          </a:p>
        </p:txBody>
      </p:sp>
      <p:sp>
        <p:nvSpPr>
          <p:cNvPr id="22" name="Rectangle 178"/>
          <p:cNvSpPr>
            <a:spLocks noChangeArrowheads="1"/>
          </p:cNvSpPr>
          <p:nvPr/>
        </p:nvSpPr>
        <p:spPr bwMode="gray">
          <a:xfrm>
            <a:off x="4105275" y="4310063"/>
            <a:ext cx="725488" cy="636587"/>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a:ea typeface="+mn-ea"/>
            </a:endParaRPr>
          </a:p>
        </p:txBody>
      </p:sp>
      <p:sp>
        <p:nvSpPr>
          <p:cNvPr id="23" name="Rectangle 186"/>
          <p:cNvSpPr>
            <a:spLocks noChangeArrowheads="1"/>
          </p:cNvSpPr>
          <p:nvPr/>
        </p:nvSpPr>
        <p:spPr bwMode="gray">
          <a:xfrm>
            <a:off x="3371850" y="6221413"/>
            <a:ext cx="728663"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a:ea typeface="+mn-ea"/>
            </a:endParaRPr>
          </a:p>
        </p:txBody>
      </p:sp>
      <p:sp>
        <p:nvSpPr>
          <p:cNvPr id="24" name="Rectangle 188"/>
          <p:cNvSpPr>
            <a:spLocks noChangeArrowheads="1"/>
          </p:cNvSpPr>
          <p:nvPr/>
        </p:nvSpPr>
        <p:spPr bwMode="gray">
          <a:xfrm>
            <a:off x="1920875" y="6221413"/>
            <a:ext cx="725488"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a:ea typeface="+mn-ea"/>
            </a:endParaRPr>
          </a:p>
        </p:txBody>
      </p:sp>
      <p:grpSp>
        <p:nvGrpSpPr>
          <p:cNvPr id="3" name="Group 206"/>
          <p:cNvGrpSpPr>
            <a:grpSpLocks/>
          </p:cNvGrpSpPr>
          <p:nvPr/>
        </p:nvGrpSpPr>
        <p:grpSpPr bwMode="auto">
          <a:xfrm>
            <a:off x="-71470" y="-357214"/>
            <a:ext cx="9215438" cy="6508750"/>
            <a:chOff x="-45" y="-180"/>
            <a:chExt cx="5805" cy="4100"/>
          </a:xfrm>
        </p:grpSpPr>
        <p:sp>
          <p:nvSpPr>
            <p:cNvPr id="26" name="Line 192"/>
            <p:cNvSpPr>
              <a:spLocks noChangeShapeType="1"/>
            </p:cNvSpPr>
            <p:nvPr userDrawn="1"/>
          </p:nvSpPr>
          <p:spPr bwMode="gray">
            <a:xfrm flipH="1">
              <a:off x="0" y="336"/>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27" name="Line 193"/>
            <p:cNvSpPr>
              <a:spLocks noChangeShapeType="1"/>
            </p:cNvSpPr>
            <p:nvPr userDrawn="1"/>
          </p:nvSpPr>
          <p:spPr bwMode="gray">
            <a:xfrm flipH="1">
              <a:off x="0" y="733"/>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28" name="Line 194"/>
            <p:cNvSpPr>
              <a:spLocks noChangeShapeType="1"/>
            </p:cNvSpPr>
            <p:nvPr userDrawn="1"/>
          </p:nvSpPr>
          <p:spPr bwMode="gray">
            <a:xfrm flipH="1">
              <a:off x="-45" y="-180"/>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29" name="Line 195"/>
            <p:cNvSpPr>
              <a:spLocks noChangeShapeType="1"/>
            </p:cNvSpPr>
            <p:nvPr userDrawn="1"/>
          </p:nvSpPr>
          <p:spPr bwMode="gray">
            <a:xfrm flipH="1">
              <a:off x="0" y="2707"/>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30" name="Line 196"/>
            <p:cNvSpPr>
              <a:spLocks noChangeShapeType="1"/>
            </p:cNvSpPr>
            <p:nvPr userDrawn="1"/>
          </p:nvSpPr>
          <p:spPr bwMode="gray">
            <a:xfrm flipH="1">
              <a:off x="0" y="3111"/>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31" name="Line 197"/>
            <p:cNvSpPr>
              <a:spLocks noChangeShapeType="1"/>
            </p:cNvSpPr>
            <p:nvPr userDrawn="1"/>
          </p:nvSpPr>
          <p:spPr bwMode="gray">
            <a:xfrm flipH="1">
              <a:off x="0" y="3516"/>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sp>
          <p:nvSpPr>
            <p:cNvPr id="32" name="Line 198"/>
            <p:cNvSpPr>
              <a:spLocks noChangeShapeType="1"/>
            </p:cNvSpPr>
            <p:nvPr userDrawn="1"/>
          </p:nvSpPr>
          <p:spPr bwMode="gray">
            <a:xfrm flipH="1">
              <a:off x="0" y="3920"/>
              <a:ext cx="5760" cy="0"/>
            </a:xfrm>
            <a:prstGeom prst="line">
              <a:avLst/>
            </a:prstGeom>
            <a:noFill/>
            <a:ln w="9525">
              <a:solidFill>
                <a:srgbClr val="DDDDDD"/>
              </a:solidFill>
              <a:round/>
              <a:headEnd/>
              <a:tailEnd/>
            </a:ln>
            <a:effectLst/>
          </p:spPr>
          <p:txBody>
            <a:bodyPr/>
            <a:lstStyle/>
            <a:p>
              <a:pPr>
                <a:defRPr/>
              </a:pPr>
              <a:endParaRPr lang="zh-CN" altLang="en-US">
                <a:ea typeface="+mn-ea"/>
              </a:endParaRPr>
            </a:p>
          </p:txBody>
        </p:sp>
      </p:grpSp>
      <p:sp>
        <p:nvSpPr>
          <p:cNvPr id="33" name="Text Box 11"/>
          <p:cNvSpPr txBox="1">
            <a:spLocks noChangeArrowheads="1"/>
          </p:cNvSpPr>
          <p:nvPr/>
        </p:nvSpPr>
        <p:spPr bwMode="gray">
          <a:xfrm>
            <a:off x="0" y="461963"/>
            <a:ext cx="1098550" cy="427037"/>
          </a:xfrm>
          <a:prstGeom prst="rect">
            <a:avLst/>
          </a:prstGeom>
          <a:noFill/>
          <a:ln w="9525">
            <a:noFill/>
            <a:miter lim="800000"/>
            <a:headEnd/>
            <a:tailEnd/>
          </a:ln>
          <a:effectLst/>
        </p:spPr>
        <p:txBody>
          <a:bodyPr>
            <a:spAutoFit/>
          </a:bodyPr>
          <a:lstStyle/>
          <a:p>
            <a:pPr algn="ctr">
              <a:spcBef>
                <a:spcPct val="50000"/>
              </a:spcBef>
              <a:defRPr/>
            </a:pPr>
            <a:r>
              <a:rPr lang="en-US" altLang="zh-CN" sz="2200">
                <a:solidFill>
                  <a:srgbClr val="FFFFFF"/>
                </a:solidFill>
                <a:ea typeface="+mn-ea"/>
              </a:rPr>
              <a:t>LOGO</a:t>
            </a:r>
          </a:p>
        </p:txBody>
      </p:sp>
      <p:sp>
        <p:nvSpPr>
          <p:cNvPr id="34" name="Rectangle 162"/>
          <p:cNvSpPr>
            <a:spLocks noChangeArrowheads="1"/>
          </p:cNvSpPr>
          <p:nvPr/>
        </p:nvSpPr>
        <p:spPr bwMode="gray">
          <a:xfrm>
            <a:off x="446088" y="1147763"/>
            <a:ext cx="725487" cy="633412"/>
          </a:xfrm>
          <a:prstGeom prst="rect">
            <a:avLst/>
          </a:prstGeom>
          <a:solidFill>
            <a:schemeClr val="folHlink">
              <a:alpha val="20000"/>
            </a:schemeClr>
          </a:solidFill>
          <a:ln w="9525">
            <a:noFill/>
            <a:miter lim="800000"/>
            <a:headEnd/>
            <a:tailEnd/>
          </a:ln>
          <a:effectLst/>
        </p:spPr>
        <p:txBody>
          <a:bodyPr wrap="none" anchor="ctr"/>
          <a:lstStyle/>
          <a:p>
            <a:pPr>
              <a:defRPr/>
            </a:pPr>
            <a:endParaRPr lang="zh-CN" altLang="en-US">
              <a:ea typeface="+mn-ea"/>
            </a:endParaRPr>
          </a:p>
        </p:txBody>
      </p:sp>
      <p:sp>
        <p:nvSpPr>
          <p:cNvPr id="35" name="Rectangle 181"/>
          <p:cNvSpPr>
            <a:spLocks noChangeArrowheads="1"/>
          </p:cNvSpPr>
          <p:nvPr/>
        </p:nvSpPr>
        <p:spPr bwMode="gray">
          <a:xfrm>
            <a:off x="3349625" y="1165225"/>
            <a:ext cx="725488" cy="633413"/>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a:ea typeface="+mn-ea"/>
            </a:endParaRPr>
          </a:p>
        </p:txBody>
      </p:sp>
      <p:sp>
        <p:nvSpPr>
          <p:cNvPr id="36" name="Rectangle 183"/>
          <p:cNvSpPr>
            <a:spLocks noChangeArrowheads="1"/>
          </p:cNvSpPr>
          <p:nvPr/>
        </p:nvSpPr>
        <p:spPr bwMode="gray">
          <a:xfrm>
            <a:off x="1889125" y="1165225"/>
            <a:ext cx="725488" cy="633413"/>
          </a:xfrm>
          <a:prstGeom prst="rect">
            <a:avLst/>
          </a:prstGeom>
          <a:solidFill>
            <a:schemeClr val="folHlink">
              <a:alpha val="10001"/>
            </a:schemeClr>
          </a:solidFill>
          <a:ln w="9525">
            <a:noFill/>
            <a:miter lim="800000"/>
            <a:headEnd/>
            <a:tailEnd/>
          </a:ln>
          <a:effectLst/>
        </p:spPr>
        <p:txBody>
          <a:bodyPr wrap="none" anchor="ctr"/>
          <a:lstStyle/>
          <a:p>
            <a:pPr>
              <a:defRPr/>
            </a:pPr>
            <a:endParaRPr lang="zh-CN" altLang="en-US">
              <a:ea typeface="+mn-ea"/>
            </a:endParaRPr>
          </a:p>
        </p:txBody>
      </p:sp>
      <p:sp>
        <p:nvSpPr>
          <p:cNvPr id="37" name="Rectangle 190"/>
          <p:cNvSpPr>
            <a:spLocks noChangeArrowheads="1"/>
          </p:cNvSpPr>
          <p:nvPr/>
        </p:nvSpPr>
        <p:spPr bwMode="gray">
          <a:xfrm>
            <a:off x="1143000" y="533400"/>
            <a:ext cx="725488" cy="633413"/>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a:ea typeface="+mn-ea"/>
            </a:endParaRPr>
          </a:p>
        </p:txBody>
      </p:sp>
      <p:sp>
        <p:nvSpPr>
          <p:cNvPr id="38" name="Rectangle 200"/>
          <p:cNvSpPr>
            <a:spLocks noChangeArrowheads="1"/>
          </p:cNvSpPr>
          <p:nvPr/>
        </p:nvSpPr>
        <p:spPr bwMode="gray">
          <a:xfrm>
            <a:off x="2578100" y="534988"/>
            <a:ext cx="725488" cy="633412"/>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a:ea typeface="+mn-e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标题和内容">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4" name="组合 86"/>
          <p:cNvGrpSpPr>
            <a:grpSpLocks/>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userDrawn="1"/>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a:grpSpLocks/>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a:grpSpLocks/>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标题 1"/>
          <p:cNvSpPr>
            <a:spLocks noGrp="1"/>
          </p:cNvSpPr>
          <p:nvPr>
            <p:ph type="title"/>
          </p:nvPr>
        </p:nvSpPr>
        <p:spPr/>
        <p:txBody>
          <a:bodyPr/>
          <a:lstStyle/>
          <a:p>
            <a:r>
              <a:rPr lang="zh-CN" altLang="en-US" dirty="0"/>
              <a:t>单击此处编辑母版标题样式</a:t>
            </a:r>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30466BE2-E008-476D-AF8E-741B1170BB4C}"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pic>
        <p:nvPicPr>
          <p:cNvPr id="33" name="图片 65" descr="标题.jpg"/>
          <p:cNvPicPr>
            <a:picLocks noChangeAspect="1"/>
          </p:cNvPicPr>
          <p:nvPr userDrawn="1"/>
        </p:nvPicPr>
        <p:blipFill>
          <a:blip r:embed="rId2" cstate="print"/>
          <a:stretch>
            <a:fillRect/>
          </a:stretch>
        </p:blipFill>
        <p:spPr bwMode="auto">
          <a:xfrm>
            <a:off x="395536" y="260648"/>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1_节标题">
    <p:spTree>
      <p:nvGrpSpPr>
        <p:cNvPr id="1" name=""/>
        <p:cNvGrpSpPr/>
        <p:nvPr/>
      </p:nvGrpSpPr>
      <p:grpSpPr>
        <a:xfrm>
          <a:off x="0" y="0"/>
          <a:ext cx="0" cy="0"/>
          <a:chOff x="0" y="0"/>
          <a:chExt cx="0" cy="0"/>
        </a:xfrm>
      </p:grpSpPr>
      <p:sp>
        <p:nvSpPr>
          <p:cNvPr id="5" name="Rectangle 154"/>
          <p:cNvSpPr>
            <a:spLocks noChangeArrowheads="1"/>
          </p:cNvSpPr>
          <p:nvPr/>
        </p:nvSpPr>
        <p:spPr bwMode="gray">
          <a:xfrm>
            <a:off x="7113588" y="6384949"/>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6384949"/>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6384949"/>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592933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5884883"/>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5884883"/>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5884883"/>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5959496"/>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6357958"/>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5884883"/>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6384949"/>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6384949"/>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6384949"/>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5884883"/>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5884883"/>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5884883"/>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6384949"/>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4" name="Rectangle 176"/>
          <p:cNvSpPr>
            <a:spLocks noChangeArrowheads="1"/>
          </p:cNvSpPr>
          <p:nvPr userDrawn="1"/>
        </p:nvSpPr>
        <p:spPr bwMode="gray">
          <a:xfrm>
            <a:off x="4065587" y="6357958"/>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1_标题和内容">
    <p:spTree>
      <p:nvGrpSpPr>
        <p:cNvPr id="1" name=""/>
        <p:cNvGrpSpPr/>
        <p:nvPr/>
      </p:nvGrpSpPr>
      <p:grpSpPr>
        <a:xfrm>
          <a:off x="0" y="0"/>
          <a:ext cx="0" cy="0"/>
          <a:chOff x="0" y="0"/>
          <a:chExt cx="0" cy="0"/>
        </a:xfrm>
      </p:grpSpPr>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4" name="组合 86"/>
          <p:cNvGrpSpPr>
            <a:grpSpLocks/>
          </p:cNvGrpSpPr>
          <p:nvPr userDrawn="1"/>
        </p:nvGrpSpPr>
        <p:grpSpPr bwMode="auto">
          <a:xfrm>
            <a:off x="-1588" y="-26988"/>
            <a:ext cx="9145588" cy="1674813"/>
            <a:chOff x="-1588" y="-26988"/>
            <a:chExt cx="9145588" cy="1674813"/>
          </a:xfrm>
        </p:grpSpPr>
        <p:pic>
          <p:nvPicPr>
            <p:cNvPr id="35"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userDrawn="1"/>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2" name="标题 1"/>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节标题">
    <p:spTree>
      <p:nvGrpSpPr>
        <p:cNvPr id="1" name=""/>
        <p:cNvGrpSpPr/>
        <p:nvPr/>
      </p:nvGrpSpPr>
      <p:grpSpPr>
        <a:xfrm>
          <a:off x="0" y="0"/>
          <a:ext cx="0" cy="0"/>
          <a:chOff x="0" y="0"/>
          <a:chExt cx="0" cy="0"/>
        </a:xfrm>
      </p:grpSpPr>
      <p:sp>
        <p:nvSpPr>
          <p:cNvPr id="4"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3"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46"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7"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1" name="组合 76"/>
          <p:cNvGrpSpPr>
            <a:grpSpLocks/>
          </p:cNvGrpSpPr>
          <p:nvPr userDrawn="1"/>
        </p:nvGrpSpPr>
        <p:grpSpPr bwMode="auto">
          <a:xfrm>
            <a:off x="5067300" y="5918200"/>
            <a:ext cx="4076700" cy="939800"/>
            <a:chOff x="5067300" y="5918200"/>
            <a:chExt cx="4076700" cy="939800"/>
          </a:xfrm>
        </p:grpSpPr>
        <p:sp>
          <p:nvSpPr>
            <p:cNvPr id="5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8"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9" name="组合 75"/>
          <p:cNvGrpSpPr>
            <a:grpSpLocks/>
          </p:cNvGrpSpPr>
          <p:nvPr userDrawn="1"/>
        </p:nvGrpSpPr>
        <p:grpSpPr bwMode="auto">
          <a:xfrm>
            <a:off x="501650" y="5910263"/>
            <a:ext cx="4071938" cy="947737"/>
            <a:chOff x="501650" y="5910263"/>
            <a:chExt cx="4071938" cy="947761"/>
          </a:xfrm>
        </p:grpSpPr>
        <p:sp>
          <p:nvSpPr>
            <p:cNvPr id="60"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1"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7"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68"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69"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0"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A2E2BA9F-2BA8-4266-9FF3-8B36D967D13E}" type="slidenum">
              <a:rPr lang="zh-CN" altLang="en-US"/>
              <a:pPr>
                <a:defRPr/>
              </a:pPr>
              <a:t>‹#›</a:t>
            </a:fld>
            <a:endParaRPr lang="en-US" altLang="zh-CN"/>
          </a:p>
        </p:txBody>
      </p:sp>
      <p:grpSp>
        <p:nvGrpSpPr>
          <p:cNvPr id="72" name="组合 76"/>
          <p:cNvGrpSpPr>
            <a:grpSpLocks/>
          </p:cNvGrpSpPr>
          <p:nvPr userDrawn="1"/>
        </p:nvGrpSpPr>
        <p:grpSpPr bwMode="auto">
          <a:xfrm>
            <a:off x="5067300" y="0"/>
            <a:ext cx="4076700" cy="939800"/>
            <a:chOff x="5067300" y="5918200"/>
            <a:chExt cx="4076700" cy="939800"/>
          </a:xfrm>
        </p:grpSpPr>
        <p:sp>
          <p:nvSpPr>
            <p:cNvPr id="73"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4"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5"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6"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7"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8"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grpSp>
        <p:nvGrpSpPr>
          <p:cNvPr id="86" name="组合 76"/>
          <p:cNvGrpSpPr>
            <a:grpSpLocks/>
          </p:cNvGrpSpPr>
          <p:nvPr userDrawn="1"/>
        </p:nvGrpSpPr>
        <p:grpSpPr bwMode="auto">
          <a:xfrm>
            <a:off x="0" y="0"/>
            <a:ext cx="4076700" cy="939800"/>
            <a:chOff x="5067300" y="5918200"/>
            <a:chExt cx="4076700" cy="939800"/>
          </a:xfrm>
        </p:grpSpPr>
        <p:sp>
          <p:nvSpPr>
            <p:cNvPr id="87"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8"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9"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0"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1"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2"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grpSp>
        <p:nvGrpSpPr>
          <p:cNvPr id="94" name="组合 76"/>
          <p:cNvGrpSpPr>
            <a:grpSpLocks/>
          </p:cNvGrpSpPr>
          <p:nvPr userDrawn="1"/>
        </p:nvGrpSpPr>
        <p:grpSpPr bwMode="auto">
          <a:xfrm>
            <a:off x="995366" y="0"/>
            <a:ext cx="4076700" cy="939800"/>
            <a:chOff x="5067300" y="5918200"/>
            <a:chExt cx="4076700" cy="939800"/>
          </a:xfrm>
        </p:grpSpPr>
        <p:sp>
          <p:nvSpPr>
            <p:cNvPr id="95"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6"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7"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8"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99"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0"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grpSp>
        <p:nvGrpSpPr>
          <p:cNvPr id="101" name="组合 76"/>
          <p:cNvGrpSpPr>
            <a:grpSpLocks/>
          </p:cNvGrpSpPr>
          <p:nvPr userDrawn="1"/>
        </p:nvGrpSpPr>
        <p:grpSpPr bwMode="auto">
          <a:xfrm>
            <a:off x="4071934" y="-24"/>
            <a:ext cx="4076700" cy="939800"/>
            <a:chOff x="5067300" y="5918200"/>
            <a:chExt cx="4076700" cy="939800"/>
          </a:xfrm>
        </p:grpSpPr>
        <p:sp>
          <p:nvSpPr>
            <p:cNvPr id="102"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3"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6"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107"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type="twoObj" preserve="1">
  <p:cSld name="两栏内容">
    <p:spTree>
      <p:nvGrpSpPr>
        <p:cNvPr id="1" name=""/>
        <p:cNvGrpSpPr/>
        <p:nvPr/>
      </p:nvGrpSpPr>
      <p:grpSpPr>
        <a:xfrm>
          <a:off x="0" y="0"/>
          <a:ext cx="0" cy="0"/>
          <a:chOff x="0" y="0"/>
          <a:chExt cx="0" cy="0"/>
        </a:xfrm>
      </p:grpSpPr>
      <p:sp>
        <p:nvSpPr>
          <p:cNvPr id="5"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6"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7"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3"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4"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5" name="组合 86"/>
          <p:cNvGrpSpPr>
            <a:grpSpLocks/>
          </p:cNvGrpSpPr>
          <p:nvPr userDrawn="1"/>
        </p:nvGrpSpPr>
        <p:grpSpPr bwMode="auto">
          <a:xfrm>
            <a:off x="-1588" y="-26988"/>
            <a:ext cx="9145588" cy="1674813"/>
            <a:chOff x="-1588" y="-26988"/>
            <a:chExt cx="9145588" cy="1674813"/>
          </a:xfrm>
        </p:grpSpPr>
        <p:pic>
          <p:nvPicPr>
            <p:cNvPr id="36"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userDrawn="1"/>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7"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8"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49"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0"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1"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2" name="组合 76"/>
          <p:cNvGrpSpPr>
            <a:grpSpLocks/>
          </p:cNvGrpSpPr>
          <p:nvPr userDrawn="1"/>
        </p:nvGrpSpPr>
        <p:grpSpPr bwMode="auto">
          <a:xfrm>
            <a:off x="5067300" y="5918200"/>
            <a:ext cx="4076700" cy="939800"/>
            <a:chOff x="5067300" y="5918200"/>
            <a:chExt cx="4076700" cy="939800"/>
          </a:xfrm>
        </p:grpSpPr>
        <p:sp>
          <p:nvSpPr>
            <p:cNvPr id="53"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4"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5"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8"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59"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60" name="组合 75"/>
          <p:cNvGrpSpPr>
            <a:grpSpLocks/>
          </p:cNvGrpSpPr>
          <p:nvPr userDrawn="1"/>
        </p:nvGrpSpPr>
        <p:grpSpPr bwMode="auto">
          <a:xfrm>
            <a:off x="501650" y="5910263"/>
            <a:ext cx="4071938" cy="947737"/>
            <a:chOff x="501650" y="5910263"/>
            <a:chExt cx="4071938" cy="947761"/>
          </a:xfrm>
        </p:grpSpPr>
        <p:sp>
          <p:nvSpPr>
            <p:cNvPr id="61"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2"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3"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6"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7"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68"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9"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70"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1"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3649AB23-127B-48EC-801F-EA2A6489486C}"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type="twoTxTwoObj" preserve="1">
  <p:cSld name="比较">
    <p:spTree>
      <p:nvGrpSpPr>
        <p:cNvPr id="1" name=""/>
        <p:cNvGrpSpPr/>
        <p:nvPr/>
      </p:nvGrpSpPr>
      <p:grpSpPr>
        <a:xfrm>
          <a:off x="0" y="0"/>
          <a:ext cx="0" cy="0"/>
          <a:chOff x="0" y="0"/>
          <a:chExt cx="0" cy="0"/>
        </a:xfrm>
      </p:grpSpPr>
      <p:sp>
        <p:nvSpPr>
          <p:cNvPr id="7"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9"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0"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3"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4"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5"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6"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7"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8"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9"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0"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1"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2"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3"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4"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5"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6"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7"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8"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29"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0"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1"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2"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3"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4"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5"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36"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37" name="组合 86"/>
          <p:cNvGrpSpPr>
            <a:grpSpLocks/>
          </p:cNvGrpSpPr>
          <p:nvPr userDrawn="1"/>
        </p:nvGrpSpPr>
        <p:grpSpPr bwMode="auto">
          <a:xfrm>
            <a:off x="-1588" y="-26988"/>
            <a:ext cx="9145588" cy="1674813"/>
            <a:chOff x="-1588" y="-26988"/>
            <a:chExt cx="9145588" cy="1674813"/>
          </a:xfrm>
        </p:grpSpPr>
        <p:pic>
          <p:nvPicPr>
            <p:cNvPr id="38" name="图片 65" descr="标题.jpg"/>
            <p:cNvPicPr>
              <a:picLocks noChangeAspect="1"/>
            </p:cNvPicPr>
            <p:nvPr userDrawn="1"/>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9" name="组合 64"/>
            <p:cNvGrpSpPr>
              <a:grpSpLocks/>
            </p:cNvGrpSpPr>
            <p:nvPr userDrawn="1"/>
          </p:nvGrpSpPr>
          <p:grpSpPr bwMode="auto">
            <a:xfrm>
              <a:off x="-1588" y="-26987"/>
              <a:ext cx="1287463" cy="1674813"/>
              <a:chOff x="-1588" y="-26988"/>
              <a:chExt cx="1158876" cy="1508126"/>
            </a:xfrm>
          </p:grpSpPr>
          <p:grpSp>
            <p:nvGrpSpPr>
              <p:cNvPr id="40" name="Group 195"/>
              <p:cNvGrpSpPr>
                <a:grpSpLocks/>
              </p:cNvGrpSpPr>
              <p:nvPr/>
            </p:nvGrpSpPr>
            <p:grpSpPr bwMode="auto">
              <a:xfrm>
                <a:off x="0" y="357188"/>
                <a:ext cx="1157288" cy="1123950"/>
                <a:chOff x="-9" y="1395"/>
                <a:chExt cx="2985" cy="2898"/>
              </a:xfrm>
            </p:grpSpPr>
            <p:pic>
              <p:nvPicPr>
                <p:cNvPr id="47"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8"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41" name="Group 198"/>
              <p:cNvGrpSpPr>
                <a:grpSpLocks/>
              </p:cNvGrpSpPr>
              <p:nvPr/>
            </p:nvGrpSpPr>
            <p:grpSpPr bwMode="auto">
              <a:xfrm>
                <a:off x="0" y="198438"/>
                <a:ext cx="1057275" cy="1143000"/>
                <a:chOff x="0" y="1039"/>
                <a:chExt cx="2681" cy="2897"/>
              </a:xfrm>
            </p:grpSpPr>
            <p:pic>
              <p:nvPicPr>
                <p:cNvPr id="45" name="Picture 199" descr="pan01"/>
                <p:cNvPicPr>
                  <a:picLocks noChangeAspect="1" noChangeArrowheads="1"/>
                </p:cNvPicPr>
                <p:nvPr userDrawn="1"/>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6"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42" name="Group 201"/>
              <p:cNvGrpSpPr>
                <a:grpSpLocks/>
              </p:cNvGrpSpPr>
              <p:nvPr/>
            </p:nvGrpSpPr>
            <p:grpSpPr bwMode="auto">
              <a:xfrm>
                <a:off x="-1588" y="-26988"/>
                <a:ext cx="933451" cy="1239838"/>
                <a:chOff x="-7" y="240"/>
                <a:chExt cx="2407" cy="3199"/>
              </a:xfrm>
            </p:grpSpPr>
            <p:pic>
              <p:nvPicPr>
                <p:cNvPr id="43" name="Picture 202" descr="pan01"/>
                <p:cNvPicPr>
                  <a:picLocks noChangeAspect="1" noChangeArrowheads="1"/>
                </p:cNvPicPr>
                <p:nvPr userDrawn="1"/>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4"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49"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0"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1"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52"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53"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54" name="组合 76"/>
          <p:cNvGrpSpPr>
            <a:grpSpLocks/>
          </p:cNvGrpSpPr>
          <p:nvPr userDrawn="1"/>
        </p:nvGrpSpPr>
        <p:grpSpPr bwMode="auto">
          <a:xfrm>
            <a:off x="5067300" y="5918200"/>
            <a:ext cx="4076700" cy="939800"/>
            <a:chOff x="5067300" y="5918200"/>
            <a:chExt cx="4076700" cy="939800"/>
          </a:xfrm>
        </p:grpSpPr>
        <p:sp>
          <p:nvSpPr>
            <p:cNvPr id="55"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6"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7"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8"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59"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0"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1"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62" name="组合 75"/>
          <p:cNvGrpSpPr>
            <a:grpSpLocks/>
          </p:cNvGrpSpPr>
          <p:nvPr userDrawn="1"/>
        </p:nvGrpSpPr>
        <p:grpSpPr bwMode="auto">
          <a:xfrm>
            <a:off x="501650" y="5910263"/>
            <a:ext cx="4071938" cy="947737"/>
            <a:chOff x="501650" y="5910263"/>
            <a:chExt cx="4071938" cy="947761"/>
          </a:xfrm>
        </p:grpSpPr>
        <p:sp>
          <p:nvSpPr>
            <p:cNvPr id="63"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4"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5"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6"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7"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8"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69"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70"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 name="Rectangle 4"/>
          <p:cNvSpPr>
            <a:spLocks noGrp="1" noChangeArrowheads="1"/>
          </p:cNvSpPr>
          <p:nvPr>
            <p:ph type="dt" sz="half" idx="10"/>
          </p:nvPr>
        </p:nvSpPr>
        <p:spPr>
          <a:xfrm>
            <a:off x="457200" y="6467475"/>
            <a:ext cx="2133600" cy="301625"/>
          </a:xfrm>
          <a:prstGeom prst="rect">
            <a:avLst/>
          </a:prstGeom>
        </p:spPr>
        <p:txBody>
          <a:bodyPr/>
          <a:lstStyle>
            <a:lvl1pPr>
              <a:defRPr>
                <a:ea typeface="+mn-ea"/>
              </a:defRPr>
            </a:lvl1pPr>
          </a:lstStyle>
          <a:p>
            <a:pPr>
              <a:defRPr/>
            </a:pPr>
            <a:endParaRPr lang="en-US" altLang="zh-CN"/>
          </a:p>
        </p:txBody>
      </p:sp>
      <p:sp>
        <p:nvSpPr>
          <p:cNvPr id="72" name="Rectangle 5"/>
          <p:cNvSpPr>
            <a:spLocks noGrp="1" noChangeArrowheads="1"/>
          </p:cNvSpPr>
          <p:nvPr>
            <p:ph type="ftr" sz="quarter" idx="11"/>
          </p:nvPr>
        </p:nvSpPr>
        <p:spPr>
          <a:xfrm>
            <a:off x="3124200" y="6467475"/>
            <a:ext cx="2895600" cy="301625"/>
          </a:xfrm>
          <a:prstGeom prst="rect">
            <a:avLst/>
          </a:prstGeom>
        </p:spPr>
        <p:txBody>
          <a:bodyPr/>
          <a:lstStyle>
            <a:lvl1pPr>
              <a:defRPr>
                <a:ea typeface="+mn-ea"/>
              </a:defRPr>
            </a:lvl1pPr>
          </a:lstStyle>
          <a:p>
            <a:pPr>
              <a:defRPr/>
            </a:pPr>
            <a:endParaRPr lang="en-US" altLang="zh-CN"/>
          </a:p>
        </p:txBody>
      </p:sp>
      <p:sp>
        <p:nvSpPr>
          <p:cNvPr id="73" name="Rectangle 6"/>
          <p:cNvSpPr>
            <a:spLocks noGrp="1" noChangeArrowheads="1"/>
          </p:cNvSpPr>
          <p:nvPr>
            <p:ph type="sldNum" sz="quarter" idx="12"/>
          </p:nvPr>
        </p:nvSpPr>
        <p:spPr>
          <a:xfrm>
            <a:off x="6553200" y="6467475"/>
            <a:ext cx="2133600" cy="301625"/>
          </a:xfrm>
          <a:prstGeom prst="rect">
            <a:avLst/>
          </a:prstGeom>
        </p:spPr>
        <p:txBody>
          <a:bodyPr/>
          <a:lstStyle>
            <a:lvl1pPr>
              <a:defRPr>
                <a:ea typeface="+mn-ea"/>
              </a:defRPr>
            </a:lvl1pPr>
          </a:lstStyle>
          <a:p>
            <a:pPr>
              <a:defRPr/>
            </a:pPr>
            <a:fld id="{1593876F-4E3E-4F79-8CBC-2AD2F52DB951}" type="slidenum">
              <a:rPr lang="zh-CN" altLang="en-US"/>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jpe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28" Type="http://schemas.openxmlformats.org/officeDocument/2006/relationships/image" Target="../media/image7.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 Id="rId27"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 name="Rectangle 153"/>
          <p:cNvSpPr>
            <a:spLocks noChangeArrowheads="1"/>
          </p:cNvSpPr>
          <p:nvPr/>
        </p:nvSpPr>
        <p:spPr bwMode="gray">
          <a:xfrm>
            <a:off x="762952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78" name="Rectangle 154"/>
          <p:cNvSpPr>
            <a:spLocks noChangeArrowheads="1"/>
          </p:cNvSpPr>
          <p:nvPr/>
        </p:nvSpPr>
        <p:spPr bwMode="gray">
          <a:xfrm>
            <a:off x="711358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79" name="Rectangle 155"/>
          <p:cNvSpPr>
            <a:spLocks noChangeArrowheads="1"/>
          </p:cNvSpPr>
          <p:nvPr/>
        </p:nvSpPr>
        <p:spPr bwMode="gray">
          <a:xfrm>
            <a:off x="86264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80" name="Rectangle 156"/>
          <p:cNvSpPr>
            <a:spLocks noChangeArrowheads="1"/>
          </p:cNvSpPr>
          <p:nvPr/>
        </p:nvSpPr>
        <p:spPr bwMode="gray">
          <a:xfrm>
            <a:off x="4575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81" name="Rectangle 157"/>
          <p:cNvSpPr>
            <a:spLocks noChangeArrowheads="1"/>
          </p:cNvSpPr>
          <p:nvPr/>
        </p:nvSpPr>
        <p:spPr bwMode="gray">
          <a:xfrm>
            <a:off x="56007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82" name="Rectangle 158"/>
          <p:cNvSpPr>
            <a:spLocks noChangeArrowheads="1"/>
          </p:cNvSpPr>
          <p:nvPr/>
        </p:nvSpPr>
        <p:spPr bwMode="gray">
          <a:xfrm>
            <a:off x="5083175"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83" name="Rectangle 159"/>
          <p:cNvSpPr>
            <a:spLocks noChangeArrowheads="1"/>
          </p:cNvSpPr>
          <p:nvPr/>
        </p:nvSpPr>
        <p:spPr bwMode="gray">
          <a:xfrm>
            <a:off x="6097588" y="5440363"/>
            <a:ext cx="50958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85" name="Rectangle 161"/>
          <p:cNvSpPr>
            <a:spLocks noChangeArrowheads="1"/>
          </p:cNvSpPr>
          <p:nvPr/>
        </p:nvSpPr>
        <p:spPr bwMode="gray">
          <a:xfrm>
            <a:off x="6605588" y="4972050"/>
            <a:ext cx="506412"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86" name="Rectangle 162"/>
          <p:cNvSpPr>
            <a:spLocks noChangeArrowheads="1"/>
          </p:cNvSpPr>
          <p:nvPr/>
        </p:nvSpPr>
        <p:spPr bwMode="gray">
          <a:xfrm>
            <a:off x="7623175" y="4972050"/>
            <a:ext cx="506413"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87" name="Rectangle 163"/>
          <p:cNvSpPr>
            <a:spLocks noChangeArrowheads="1"/>
          </p:cNvSpPr>
          <p:nvPr/>
        </p:nvSpPr>
        <p:spPr bwMode="gray">
          <a:xfrm>
            <a:off x="8628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88" name="Rectangle 164"/>
          <p:cNvSpPr>
            <a:spLocks noChangeArrowheads="1"/>
          </p:cNvSpPr>
          <p:nvPr/>
        </p:nvSpPr>
        <p:spPr bwMode="gray">
          <a:xfrm>
            <a:off x="56007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89" name="Rectangle 165"/>
          <p:cNvSpPr>
            <a:spLocks noChangeArrowheads="1"/>
          </p:cNvSpPr>
          <p:nvPr/>
        </p:nvSpPr>
        <p:spPr bwMode="gray">
          <a:xfrm>
            <a:off x="8128000" y="6386513"/>
            <a:ext cx="50641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90" name="Rectangle 166"/>
          <p:cNvSpPr>
            <a:spLocks noChangeArrowheads="1"/>
          </p:cNvSpPr>
          <p:nvPr/>
        </p:nvSpPr>
        <p:spPr bwMode="gray">
          <a:xfrm>
            <a:off x="5091113"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92" name="Rectangle 168"/>
          <p:cNvSpPr>
            <a:spLocks noChangeArrowheads="1"/>
          </p:cNvSpPr>
          <p:nvPr/>
        </p:nvSpPr>
        <p:spPr bwMode="gray">
          <a:xfrm>
            <a:off x="4068763" y="6386513"/>
            <a:ext cx="50958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94" name="Rectangle 170"/>
          <p:cNvSpPr>
            <a:spLocks noChangeArrowheads="1"/>
          </p:cNvSpPr>
          <p:nvPr/>
        </p:nvSpPr>
        <p:spPr bwMode="gray">
          <a:xfrm>
            <a:off x="4575175" y="4965700"/>
            <a:ext cx="506413"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95" name="Rectangle 171"/>
          <p:cNvSpPr>
            <a:spLocks noChangeArrowheads="1"/>
          </p:cNvSpPr>
          <p:nvPr/>
        </p:nvSpPr>
        <p:spPr bwMode="gray">
          <a:xfrm>
            <a:off x="7113588" y="6384925"/>
            <a:ext cx="508000"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97" name="Rectangle 173"/>
          <p:cNvSpPr>
            <a:spLocks noChangeArrowheads="1"/>
          </p:cNvSpPr>
          <p:nvPr/>
        </p:nvSpPr>
        <p:spPr bwMode="gray">
          <a:xfrm>
            <a:off x="3556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198" name="Rectangle 174"/>
          <p:cNvSpPr>
            <a:spLocks noChangeArrowheads="1"/>
          </p:cNvSpPr>
          <p:nvPr/>
        </p:nvSpPr>
        <p:spPr bwMode="gray">
          <a:xfrm>
            <a:off x="3038475" y="5440363"/>
            <a:ext cx="50641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00" name="Rectangle 176"/>
          <p:cNvSpPr>
            <a:spLocks noChangeArrowheads="1"/>
          </p:cNvSpPr>
          <p:nvPr/>
        </p:nvSpPr>
        <p:spPr bwMode="gray">
          <a:xfrm>
            <a:off x="3556000"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06" name="Rectangle 182"/>
          <p:cNvSpPr>
            <a:spLocks noChangeArrowheads="1"/>
          </p:cNvSpPr>
          <p:nvPr/>
        </p:nvSpPr>
        <p:spPr bwMode="gray">
          <a:xfrm>
            <a:off x="2540000"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07" name="Rectangle 183"/>
          <p:cNvSpPr>
            <a:spLocks noChangeArrowheads="1"/>
          </p:cNvSpPr>
          <p:nvPr/>
        </p:nvSpPr>
        <p:spPr bwMode="gray">
          <a:xfrm>
            <a:off x="20240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08" name="Rectangle 184"/>
          <p:cNvSpPr>
            <a:spLocks noChangeArrowheads="1"/>
          </p:cNvSpPr>
          <p:nvPr/>
        </p:nvSpPr>
        <p:spPr bwMode="gray">
          <a:xfrm>
            <a:off x="511175" y="5918200"/>
            <a:ext cx="506413"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09" name="Rectangle 185"/>
          <p:cNvSpPr>
            <a:spLocks noChangeArrowheads="1"/>
          </p:cNvSpPr>
          <p:nvPr/>
        </p:nvSpPr>
        <p:spPr bwMode="gray">
          <a:xfrm>
            <a:off x="4763" y="5440363"/>
            <a:ext cx="506412"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10" name="Rectangle 186"/>
          <p:cNvSpPr>
            <a:spLocks noChangeArrowheads="1"/>
          </p:cNvSpPr>
          <p:nvPr/>
        </p:nvSpPr>
        <p:spPr bwMode="gray">
          <a:xfrm>
            <a:off x="1008063"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11" name="Rectangle 187"/>
          <p:cNvSpPr>
            <a:spLocks noChangeArrowheads="1"/>
          </p:cNvSpPr>
          <p:nvPr/>
        </p:nvSpPr>
        <p:spPr bwMode="gray">
          <a:xfrm>
            <a:off x="1514475"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12" name="Rectangle 188"/>
          <p:cNvSpPr>
            <a:spLocks noChangeArrowheads="1"/>
          </p:cNvSpPr>
          <p:nvPr/>
        </p:nvSpPr>
        <p:spPr bwMode="gray">
          <a:xfrm>
            <a:off x="2532063" y="4972050"/>
            <a:ext cx="508000"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13" name="Rectangle 189"/>
          <p:cNvSpPr>
            <a:spLocks noChangeArrowheads="1"/>
          </p:cNvSpPr>
          <p:nvPr/>
        </p:nvSpPr>
        <p:spPr bwMode="gray">
          <a:xfrm>
            <a:off x="511175" y="4972050"/>
            <a:ext cx="506413"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14" name="Rectangle 190"/>
          <p:cNvSpPr>
            <a:spLocks noChangeArrowheads="1"/>
          </p:cNvSpPr>
          <p:nvPr/>
        </p:nvSpPr>
        <p:spPr bwMode="gray">
          <a:xfrm>
            <a:off x="127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15" name="Rectangle 191"/>
          <p:cNvSpPr>
            <a:spLocks noChangeArrowheads="1"/>
          </p:cNvSpPr>
          <p:nvPr/>
        </p:nvSpPr>
        <p:spPr bwMode="gray">
          <a:xfrm>
            <a:off x="1016000" y="6386513"/>
            <a:ext cx="508000"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1216" name="Rectangle 192"/>
          <p:cNvSpPr>
            <a:spLocks noChangeArrowheads="1"/>
          </p:cNvSpPr>
          <p:nvPr/>
        </p:nvSpPr>
        <p:spPr bwMode="gray">
          <a:xfrm>
            <a:off x="2024063" y="6384925"/>
            <a:ext cx="506412"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grpSp>
        <p:nvGrpSpPr>
          <p:cNvPr id="2" name="组合 86"/>
          <p:cNvGrpSpPr>
            <a:grpSpLocks/>
          </p:cNvGrpSpPr>
          <p:nvPr userDrawn="1"/>
        </p:nvGrpSpPr>
        <p:grpSpPr bwMode="auto">
          <a:xfrm>
            <a:off x="-1588" y="-26988"/>
            <a:ext cx="9145588" cy="1674813"/>
            <a:chOff x="-1588" y="-26988"/>
            <a:chExt cx="9145588" cy="1674813"/>
          </a:xfrm>
        </p:grpSpPr>
        <p:pic>
          <p:nvPicPr>
            <p:cNvPr id="66" name="图片 65" descr="标题.jpg"/>
            <p:cNvPicPr>
              <a:picLocks noChangeAspect="1"/>
            </p:cNvPicPr>
            <p:nvPr userDrawn="1"/>
          </p:nvPicPr>
          <p:blipFill>
            <a:blip r:embed="rId2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1088" name="组合 64"/>
            <p:cNvGrpSpPr>
              <a:grpSpLocks/>
            </p:cNvGrpSpPr>
            <p:nvPr userDrawn="1"/>
          </p:nvGrpSpPr>
          <p:grpSpPr bwMode="auto">
            <a:xfrm>
              <a:off x="-1588" y="-26988"/>
              <a:ext cx="1287463" cy="1674813"/>
              <a:chOff x="-1588" y="-26988"/>
              <a:chExt cx="1158876" cy="1508126"/>
            </a:xfrm>
          </p:grpSpPr>
          <p:grpSp>
            <p:nvGrpSpPr>
              <p:cNvPr id="1089" name="Group 195"/>
              <p:cNvGrpSpPr>
                <a:grpSpLocks/>
              </p:cNvGrpSpPr>
              <p:nvPr/>
            </p:nvGrpSpPr>
            <p:grpSpPr bwMode="auto">
              <a:xfrm>
                <a:off x="0" y="357188"/>
                <a:ext cx="1157288" cy="1123950"/>
                <a:chOff x="-9" y="1395"/>
                <a:chExt cx="2985" cy="2898"/>
              </a:xfrm>
            </p:grpSpPr>
            <p:pic>
              <p:nvPicPr>
                <p:cNvPr id="1100" name="Picture 196" descr="pan01"/>
                <p:cNvPicPr>
                  <a:picLocks noChangeAspect="1" noChangeArrowheads="1"/>
                </p:cNvPicPr>
                <p:nvPr/>
              </p:nvPicPr>
              <p:blipFill>
                <a:blip r:embed="rId23" cstate="print"/>
                <a:srcRect l="46681" r="2339"/>
                <a:stretch>
                  <a:fillRect/>
                </a:stretch>
              </p:blipFill>
              <p:spPr bwMode="gray">
                <a:xfrm>
                  <a:off x="0" y="1395"/>
                  <a:ext cx="2976" cy="2898"/>
                </a:xfrm>
                <a:prstGeom prst="rect">
                  <a:avLst/>
                </a:prstGeom>
                <a:noFill/>
                <a:ln w="9525">
                  <a:noFill/>
                  <a:miter lim="800000"/>
                  <a:headEnd/>
                  <a:tailEnd/>
                </a:ln>
              </p:spPr>
            </p:pic>
            <p:sp>
              <p:nvSpPr>
                <p:cNvPr id="1221"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24" cstate="print"/>
                  <a:srcRect/>
                  <a:stretch>
                    <a:fillRect r="-36540"/>
                  </a:stretch>
                </a:blipFill>
                <a:ln w="9525">
                  <a:noFill/>
                  <a:round/>
                  <a:headEnd/>
                  <a:tailEnd/>
                </a:ln>
                <a:effectLst/>
              </p:spPr>
              <p:txBody>
                <a:bodyPr/>
                <a:lstStyle/>
                <a:p>
                  <a:pPr>
                    <a:defRPr/>
                  </a:pPr>
                  <a:endParaRPr lang="zh-CN" altLang="en-US">
                    <a:ea typeface="+mn-ea"/>
                  </a:endParaRPr>
                </a:p>
              </p:txBody>
            </p:sp>
          </p:grpSp>
          <p:grpSp>
            <p:nvGrpSpPr>
              <p:cNvPr id="1090" name="Group 198"/>
              <p:cNvGrpSpPr>
                <a:grpSpLocks/>
              </p:cNvGrpSpPr>
              <p:nvPr/>
            </p:nvGrpSpPr>
            <p:grpSpPr bwMode="auto">
              <a:xfrm>
                <a:off x="0" y="198438"/>
                <a:ext cx="1057275" cy="1143000"/>
                <a:chOff x="0" y="1039"/>
                <a:chExt cx="2681" cy="2897"/>
              </a:xfrm>
            </p:grpSpPr>
            <p:pic>
              <p:nvPicPr>
                <p:cNvPr id="1096" name="Picture 199" descr="pan01"/>
                <p:cNvPicPr>
                  <a:picLocks noChangeAspect="1" noChangeArrowheads="1"/>
                </p:cNvPicPr>
                <p:nvPr userDrawn="1"/>
              </p:nvPicPr>
              <p:blipFill>
                <a:blip r:embed="rId25" cstate="print"/>
                <a:srcRect l="51730" r="2339"/>
                <a:stretch>
                  <a:fillRect/>
                </a:stretch>
              </p:blipFill>
              <p:spPr bwMode="gray">
                <a:xfrm>
                  <a:off x="0" y="1039"/>
                  <a:ext cx="2681" cy="2897"/>
                </a:xfrm>
                <a:prstGeom prst="rect">
                  <a:avLst/>
                </a:prstGeom>
                <a:noFill/>
                <a:ln w="9525">
                  <a:noFill/>
                  <a:miter lim="800000"/>
                  <a:headEnd/>
                  <a:tailEnd/>
                </a:ln>
              </p:spPr>
            </p:pic>
            <p:sp>
              <p:nvSpPr>
                <p:cNvPr id="1224" name="Freeform 200"/>
                <p:cNvSpPr>
                  <a:spLocks/>
                </p:cNvSpPr>
                <p:nvPr userDrawn="1"/>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26" cstate="print"/>
                  <a:srcRect/>
                  <a:stretch>
                    <a:fillRect b="-16332"/>
                  </a:stretch>
                </a:blipFill>
                <a:ln w="9525">
                  <a:noFill/>
                  <a:round/>
                  <a:headEnd/>
                  <a:tailEnd/>
                </a:ln>
                <a:effectLst/>
              </p:spPr>
              <p:txBody>
                <a:bodyPr/>
                <a:lstStyle/>
                <a:p>
                  <a:pPr>
                    <a:defRPr/>
                  </a:pPr>
                  <a:endParaRPr lang="zh-CN" altLang="en-US">
                    <a:ea typeface="+mn-ea"/>
                  </a:endParaRPr>
                </a:p>
              </p:txBody>
            </p:sp>
          </p:grpSp>
          <p:grpSp>
            <p:nvGrpSpPr>
              <p:cNvPr id="1091" name="Group 201"/>
              <p:cNvGrpSpPr>
                <a:grpSpLocks/>
              </p:cNvGrpSpPr>
              <p:nvPr/>
            </p:nvGrpSpPr>
            <p:grpSpPr bwMode="auto">
              <a:xfrm>
                <a:off x="-1588" y="-26988"/>
                <a:ext cx="933451" cy="1239838"/>
                <a:chOff x="-7" y="240"/>
                <a:chExt cx="2407" cy="3199"/>
              </a:xfrm>
            </p:grpSpPr>
            <p:pic>
              <p:nvPicPr>
                <p:cNvPr id="1092" name="Picture 202" descr="pan01"/>
                <p:cNvPicPr>
                  <a:picLocks noChangeAspect="1" noChangeArrowheads="1"/>
                </p:cNvPicPr>
                <p:nvPr userDrawn="1"/>
              </p:nvPicPr>
              <p:blipFill>
                <a:blip r:embed="rId27" cstate="print"/>
                <a:srcRect l="60431" r="2339"/>
                <a:stretch>
                  <a:fillRect/>
                </a:stretch>
              </p:blipFill>
              <p:spPr bwMode="gray">
                <a:xfrm>
                  <a:off x="0" y="240"/>
                  <a:ext cx="2400" cy="3199"/>
                </a:xfrm>
                <a:prstGeom prst="rect">
                  <a:avLst/>
                </a:prstGeom>
                <a:noFill/>
                <a:ln w="9525">
                  <a:noFill/>
                  <a:miter lim="800000"/>
                  <a:headEnd/>
                  <a:tailEnd/>
                </a:ln>
              </p:spPr>
            </p:pic>
            <p:sp>
              <p:nvSpPr>
                <p:cNvPr id="1227" name="Freeform 203"/>
                <p:cNvSpPr>
                  <a:spLocks/>
                </p:cNvSpPr>
                <p:nvPr userDrawn="1"/>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28" cstate="print"/>
                  <a:srcRect/>
                  <a:stretch>
                    <a:fillRect r="-25709"/>
                  </a:stretch>
                </a:blipFill>
                <a:ln w="9525">
                  <a:noFill/>
                  <a:round/>
                  <a:headEnd/>
                  <a:tailEnd/>
                </a:ln>
                <a:effectLst/>
              </p:spPr>
              <p:txBody>
                <a:bodyPr/>
                <a:lstStyle/>
                <a:p>
                  <a:pPr>
                    <a:defRPr/>
                  </a:pPr>
                  <a:endParaRPr lang="zh-CN" altLang="en-US">
                    <a:ea typeface="+mn-ea"/>
                  </a:endParaRPr>
                </a:p>
              </p:txBody>
            </p:sp>
          </p:grpSp>
        </p:grpSp>
      </p:grpSp>
      <p:sp>
        <p:nvSpPr>
          <p:cNvPr id="1026" name="Rectangle 2"/>
          <p:cNvSpPr>
            <a:spLocks noGrp="1" noChangeArrowheads="1"/>
          </p:cNvSpPr>
          <p:nvPr>
            <p:ph type="title"/>
          </p:nvPr>
        </p:nvSpPr>
        <p:spPr bwMode="gray">
          <a:xfrm>
            <a:off x="1395413" y="409575"/>
            <a:ext cx="7391400" cy="714375"/>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68" name="Rectangle 152"/>
          <p:cNvSpPr>
            <a:spLocks noChangeArrowheads="1"/>
          </p:cNvSpPr>
          <p:nvPr userDrawn="1"/>
        </p:nvSpPr>
        <p:spPr bwMode="gray">
          <a:xfrm>
            <a:off x="1522413" y="5918200"/>
            <a:ext cx="506412"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70" name="Rectangle 152"/>
          <p:cNvSpPr>
            <a:spLocks noChangeArrowheads="1"/>
          </p:cNvSpPr>
          <p:nvPr userDrawn="1"/>
        </p:nvSpPr>
        <p:spPr bwMode="gray">
          <a:xfrm>
            <a:off x="4570523" y="5918200"/>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73" name="Rectangle 152"/>
          <p:cNvSpPr>
            <a:spLocks noChangeArrowheads="1"/>
          </p:cNvSpPr>
          <p:nvPr userDrawn="1"/>
        </p:nvSpPr>
        <p:spPr bwMode="gray">
          <a:xfrm>
            <a:off x="7618413" y="5918200"/>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78" name="Rectangle 154"/>
          <p:cNvSpPr>
            <a:spLocks noChangeArrowheads="1"/>
          </p:cNvSpPr>
          <p:nvPr userDrawn="1"/>
        </p:nvSpPr>
        <p:spPr bwMode="gray">
          <a:xfrm>
            <a:off x="8135938" y="5440363"/>
            <a:ext cx="508000"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a:ea typeface="+mn-ea"/>
            </a:endParaRPr>
          </a:p>
        </p:txBody>
      </p:sp>
      <p:sp>
        <p:nvSpPr>
          <p:cNvPr id="80" name="Rectangle 152"/>
          <p:cNvSpPr>
            <a:spLocks noChangeArrowheads="1"/>
          </p:cNvSpPr>
          <p:nvPr userDrawn="1"/>
        </p:nvSpPr>
        <p:spPr bwMode="gray">
          <a:xfrm>
            <a:off x="6096025" y="6388124"/>
            <a:ext cx="506413"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7" name="组合 76"/>
          <p:cNvGrpSpPr>
            <a:grpSpLocks/>
          </p:cNvGrpSpPr>
          <p:nvPr userDrawn="1"/>
        </p:nvGrpSpPr>
        <p:grpSpPr bwMode="auto">
          <a:xfrm>
            <a:off x="5067300" y="5918200"/>
            <a:ext cx="4076700" cy="939800"/>
            <a:chOff x="5067300" y="5918200"/>
            <a:chExt cx="4076700" cy="939800"/>
          </a:xfrm>
        </p:grpSpPr>
        <p:sp>
          <p:nvSpPr>
            <p:cNvPr id="71" name="Rectangle 152"/>
            <p:cNvSpPr>
              <a:spLocks noChangeArrowheads="1"/>
            </p:cNvSpPr>
            <p:nvPr userDrawn="1"/>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2" name="Rectangle 152"/>
            <p:cNvSpPr>
              <a:spLocks noChangeArrowheads="1"/>
            </p:cNvSpPr>
            <p:nvPr userDrawn="1"/>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4" name="Rectangle 152"/>
            <p:cNvSpPr>
              <a:spLocks noChangeArrowheads="1"/>
            </p:cNvSpPr>
            <p:nvPr userDrawn="1"/>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5" name="Rectangle 152"/>
            <p:cNvSpPr>
              <a:spLocks noChangeArrowheads="1"/>
            </p:cNvSpPr>
            <p:nvPr userDrawn="1"/>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79" name="Rectangle 152"/>
            <p:cNvSpPr>
              <a:spLocks noChangeArrowheads="1"/>
            </p:cNvSpPr>
            <p:nvPr userDrawn="1"/>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1" name="Rectangle 152"/>
            <p:cNvSpPr>
              <a:spLocks noChangeArrowheads="1"/>
            </p:cNvSpPr>
            <p:nvPr userDrawn="1"/>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83" name="Rectangle 152"/>
          <p:cNvSpPr>
            <a:spLocks noChangeArrowheads="1"/>
          </p:cNvSpPr>
          <p:nvPr userDrawn="1"/>
        </p:nvSpPr>
        <p:spPr bwMode="gray">
          <a:xfrm>
            <a:off x="3046413" y="6383338"/>
            <a:ext cx="506412"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grpSp>
        <p:nvGrpSpPr>
          <p:cNvPr id="8" name="组合 75"/>
          <p:cNvGrpSpPr>
            <a:grpSpLocks/>
          </p:cNvGrpSpPr>
          <p:nvPr userDrawn="1"/>
        </p:nvGrpSpPr>
        <p:grpSpPr bwMode="auto">
          <a:xfrm>
            <a:off x="501650" y="5910263"/>
            <a:ext cx="4071938" cy="947737"/>
            <a:chOff x="501650" y="5910263"/>
            <a:chExt cx="4071938" cy="947761"/>
          </a:xfrm>
        </p:grpSpPr>
        <p:sp>
          <p:nvSpPr>
            <p:cNvPr id="58" name="Rectangle 152"/>
            <p:cNvSpPr>
              <a:spLocks noChangeArrowheads="1"/>
            </p:cNvSpPr>
            <p:nvPr userDrawn="1"/>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7" name="Rectangle 152"/>
            <p:cNvSpPr>
              <a:spLocks noChangeArrowheads="1"/>
            </p:cNvSpPr>
            <p:nvPr userDrawn="1"/>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69" name="Rectangle 152"/>
            <p:cNvSpPr>
              <a:spLocks noChangeArrowheads="1"/>
            </p:cNvSpPr>
            <p:nvPr userDrawn="1"/>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2" name="Rectangle 152"/>
            <p:cNvSpPr>
              <a:spLocks noChangeArrowheads="1"/>
            </p:cNvSpPr>
            <p:nvPr userDrawn="1"/>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4" name="Rectangle 152"/>
            <p:cNvSpPr>
              <a:spLocks noChangeArrowheads="1"/>
            </p:cNvSpPr>
            <p:nvPr userDrawn="1"/>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sp>
          <p:nvSpPr>
            <p:cNvPr id="85" name="Rectangle 152"/>
            <p:cNvSpPr>
              <a:spLocks noChangeArrowheads="1"/>
            </p:cNvSpPr>
            <p:nvPr userDrawn="1"/>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a:ea typeface="+mn-ea"/>
              </a:endParaRPr>
            </a:p>
          </p:txBody>
        </p:sp>
      </p:grpSp>
      <p:sp>
        <p:nvSpPr>
          <p:cNvPr id="86" name="Rectangle 152"/>
          <p:cNvSpPr>
            <a:spLocks noChangeArrowheads="1"/>
          </p:cNvSpPr>
          <p:nvPr userDrawn="1"/>
        </p:nvSpPr>
        <p:spPr bwMode="gray">
          <a:xfrm>
            <a:off x="-6350" y="6388100"/>
            <a:ext cx="506413"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a:ea typeface="+mn-ea"/>
            </a:endParaRPr>
          </a:p>
        </p:txBody>
      </p:sp>
      <p:sp>
        <p:nvSpPr>
          <p:cNvPr id="1218" name="Rectangle 194"/>
          <p:cNvSpPr>
            <a:spLocks noChangeArrowheads="1"/>
          </p:cNvSpPr>
          <p:nvPr/>
        </p:nvSpPr>
        <p:spPr bwMode="gray">
          <a:xfrm>
            <a:off x="0" y="4357688"/>
            <a:ext cx="9144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a:ea typeface="+mn-ea"/>
            </a:endParaRPr>
          </a:p>
        </p:txBody>
      </p:sp>
      <p:sp>
        <p:nvSpPr>
          <p:cNvPr id="1072" name="Rectangle 3"/>
          <p:cNvSpPr>
            <a:spLocks noGrp="1" noChangeArrowheads="1"/>
          </p:cNvSpPr>
          <p:nvPr>
            <p:ph type="body" idx="1"/>
          </p:nvPr>
        </p:nvSpPr>
        <p:spPr bwMode="gray">
          <a:xfrm>
            <a:off x="785813" y="1500188"/>
            <a:ext cx="7929562" cy="421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63" r:id="rId1"/>
    <p:sldLayoutId id="2147483680" r:id="rId2"/>
    <p:sldLayoutId id="2147483664" r:id="rId3"/>
    <p:sldLayoutId id="2147483669" r:id="rId4"/>
    <p:sldLayoutId id="2147483677" r:id="rId5"/>
    <p:sldLayoutId id="2147483678" r:id="rId6"/>
    <p:sldLayoutId id="2147483665" r:id="rId7"/>
    <p:sldLayoutId id="2147483666" r:id="rId8"/>
    <p:sldLayoutId id="2147483667" r:id="rId9"/>
    <p:sldLayoutId id="2147483668" r:id="rId10"/>
    <p:sldLayoutId id="2147483684" r:id="rId11"/>
    <p:sldLayoutId id="2147483670" r:id="rId12"/>
    <p:sldLayoutId id="2147483671" r:id="rId13"/>
    <p:sldLayoutId id="2147483672" r:id="rId14"/>
    <p:sldLayoutId id="2147483673" r:id="rId15"/>
    <p:sldLayoutId id="2147483674" r:id="rId16"/>
    <p:sldLayoutId id="2147483675" r:id="rId17"/>
    <p:sldLayoutId id="2147483676" r:id="rId18"/>
    <p:sldLayoutId id="2147483679" r:id="rId19"/>
    <p:sldLayoutId id="2147483683" r:id="rId20"/>
  </p:sldLayoutIdLst>
  <p:txStyles>
    <p:title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Calibri" pitchFamily="34" charset="0"/>
        </a:defRPr>
      </a:lvl2pPr>
      <a:lvl3pPr algn="l" rtl="0" eaLnBrk="0" fontAlgn="base" hangingPunct="0">
        <a:spcBef>
          <a:spcPct val="0"/>
        </a:spcBef>
        <a:spcAft>
          <a:spcPct val="0"/>
        </a:spcAft>
        <a:defRPr sz="3600" b="1">
          <a:solidFill>
            <a:srgbClr val="FFFFFF"/>
          </a:solidFill>
          <a:latin typeface="Calibri" pitchFamily="34" charset="0"/>
        </a:defRPr>
      </a:lvl3pPr>
      <a:lvl4pPr algn="l" rtl="0" eaLnBrk="0" fontAlgn="base" hangingPunct="0">
        <a:spcBef>
          <a:spcPct val="0"/>
        </a:spcBef>
        <a:spcAft>
          <a:spcPct val="0"/>
        </a:spcAft>
        <a:defRPr sz="3600" b="1">
          <a:solidFill>
            <a:srgbClr val="FFFFFF"/>
          </a:solidFill>
          <a:latin typeface="Calibri" pitchFamily="34" charset="0"/>
        </a:defRPr>
      </a:lvl4pPr>
      <a:lvl5pPr algn="l" rtl="0" eaLnBrk="0" fontAlgn="base" hangingPunct="0">
        <a:spcBef>
          <a:spcPct val="0"/>
        </a:spcBef>
        <a:spcAft>
          <a:spcPct val="0"/>
        </a:spcAft>
        <a:defRPr sz="3600" b="1">
          <a:solidFill>
            <a:srgbClr val="FFFFFF"/>
          </a:solidFill>
          <a:latin typeface="Calibri" pitchFamily="34" charset="0"/>
        </a:defRPr>
      </a:lvl5pPr>
      <a:lvl6pPr marL="457200" algn="l" rtl="0" fontAlgn="base">
        <a:spcBef>
          <a:spcPct val="0"/>
        </a:spcBef>
        <a:spcAft>
          <a:spcPct val="0"/>
        </a:spcAft>
        <a:defRPr sz="3600" b="1">
          <a:solidFill>
            <a:srgbClr val="FFFFFF"/>
          </a:solidFill>
          <a:latin typeface="Arial" charset="0"/>
        </a:defRPr>
      </a:lvl6pPr>
      <a:lvl7pPr marL="914400" algn="l" rtl="0" fontAlgn="base">
        <a:spcBef>
          <a:spcPct val="0"/>
        </a:spcBef>
        <a:spcAft>
          <a:spcPct val="0"/>
        </a:spcAft>
        <a:defRPr sz="3600" b="1">
          <a:solidFill>
            <a:srgbClr val="FFFFFF"/>
          </a:solidFill>
          <a:latin typeface="Arial" charset="0"/>
        </a:defRPr>
      </a:lvl7pPr>
      <a:lvl8pPr marL="1371600" algn="l" rtl="0" fontAlgn="base">
        <a:spcBef>
          <a:spcPct val="0"/>
        </a:spcBef>
        <a:spcAft>
          <a:spcPct val="0"/>
        </a:spcAft>
        <a:defRPr sz="3600" b="1">
          <a:solidFill>
            <a:srgbClr val="FFFFFF"/>
          </a:solidFill>
          <a:latin typeface="Arial" charset="0"/>
        </a:defRPr>
      </a:lvl8pPr>
      <a:lvl9pPr marL="1828800" algn="l" rtl="0" fontAlgn="base">
        <a:spcBef>
          <a:spcPct val="0"/>
        </a:spcBef>
        <a:spcAft>
          <a:spcPct val="0"/>
        </a:spcAft>
        <a:defRPr sz="3600" b="1">
          <a:solidFill>
            <a:srgbClr val="FFFF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GIF"/><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4.xml"/><Relationship Id="rId6" Type="http://schemas.openxmlformats.org/officeDocument/2006/relationships/image" Target="../media/image38.jpg"/><Relationship Id="rId5" Type="http://schemas.openxmlformats.org/officeDocument/2006/relationships/image" Target="../media/image390.png"/><Relationship Id="rId4" Type="http://schemas.openxmlformats.org/officeDocument/2006/relationships/image" Target="../media/image38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39.GIF"/><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g"/><Relationship Id="rId1" Type="http://schemas.openxmlformats.org/officeDocument/2006/relationships/slideLayout" Target="../slideLayouts/slideLayout4.xml"/><Relationship Id="rId5" Type="http://schemas.openxmlformats.org/officeDocument/2006/relationships/image" Target="../media/image17.gif"/><Relationship Id="rId4" Type="http://schemas.openxmlformats.org/officeDocument/2006/relationships/image" Target="../media/image16.gif"/></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
          <p:cNvSpPr>
            <a:spLocks noGrp="1" noChangeArrowheads="1"/>
          </p:cNvSpPr>
          <p:nvPr>
            <p:ph type="subTitle" idx="4294967295"/>
          </p:nvPr>
        </p:nvSpPr>
        <p:spPr>
          <a:xfrm>
            <a:off x="1691680" y="4658584"/>
            <a:ext cx="5571728" cy="438318"/>
          </a:xfrm>
        </p:spPr>
        <p:txBody>
          <a:bodyPr/>
          <a:lstStyle/>
          <a:p>
            <a:pPr algn="ctr" eaLnBrk="1" hangingPunct="1">
              <a:lnSpc>
                <a:spcPct val="80000"/>
              </a:lnSpc>
              <a:buNone/>
            </a:pPr>
            <a:r>
              <a:rPr lang="zh-CN" altLang="en-US" b="1" dirty="0">
                <a:solidFill>
                  <a:srgbClr val="0033CC"/>
                </a:solidFill>
                <a:ea typeface="楷体_GB2312"/>
                <a:cs typeface="楷体_GB2312"/>
              </a:rPr>
              <a:t>王石平，教授</a:t>
            </a:r>
            <a:r>
              <a:rPr lang="en-US" altLang="zh-CN" b="1" dirty="0">
                <a:solidFill>
                  <a:srgbClr val="0033CC"/>
                </a:solidFill>
                <a:ea typeface="楷体_GB2312"/>
                <a:cs typeface="楷体_GB2312"/>
              </a:rPr>
              <a:t>/</a:t>
            </a:r>
            <a:r>
              <a:rPr lang="zh-CN" altLang="en-US" b="1" dirty="0">
                <a:solidFill>
                  <a:srgbClr val="0033CC"/>
                </a:solidFill>
                <a:ea typeface="楷体_GB2312"/>
                <a:cs typeface="楷体_GB2312"/>
              </a:rPr>
              <a:t>博导</a:t>
            </a:r>
            <a:r>
              <a:rPr lang="en-US" altLang="zh-CN" b="1" dirty="0">
                <a:solidFill>
                  <a:srgbClr val="0033CC"/>
                </a:solidFill>
                <a:ea typeface="楷体_GB2312"/>
                <a:cs typeface="楷体_GB2312"/>
              </a:rPr>
              <a:t>/</a:t>
            </a:r>
            <a:r>
              <a:rPr lang="zh-CN" altLang="en-US" b="1" dirty="0">
                <a:solidFill>
                  <a:srgbClr val="0033CC"/>
                </a:solidFill>
                <a:ea typeface="楷体_GB2312"/>
                <a:cs typeface="楷体_GB2312"/>
              </a:rPr>
              <a:t>旗山学者</a:t>
            </a:r>
            <a:endParaRPr lang="en-NZ" altLang="zh-CN" b="1" dirty="0">
              <a:solidFill>
                <a:srgbClr val="0033CC"/>
              </a:solidFill>
              <a:ea typeface="楷体_GB2312"/>
              <a:cs typeface="楷体_GB2312"/>
            </a:endParaRPr>
          </a:p>
          <a:p>
            <a:pPr algn="ctr" eaLnBrk="1" hangingPunct="1">
              <a:lnSpc>
                <a:spcPct val="80000"/>
              </a:lnSpc>
              <a:buNone/>
            </a:pPr>
            <a:endParaRPr lang="en-NZ" altLang="zh-CN" b="1" dirty="0">
              <a:solidFill>
                <a:srgbClr val="0033CC"/>
              </a:solidFill>
              <a:ea typeface="楷体_GB2312"/>
              <a:cs typeface="楷体_GB2312"/>
            </a:endParaRPr>
          </a:p>
          <a:p>
            <a:pPr algn="ctr" eaLnBrk="1" hangingPunct="1">
              <a:lnSpc>
                <a:spcPct val="80000"/>
              </a:lnSpc>
            </a:pPr>
            <a:endParaRPr lang="en-US" altLang="zh-CN" sz="3200" dirty="0">
              <a:ea typeface="楷体_GB2312"/>
              <a:cs typeface="楷体_GB2312"/>
            </a:endParaRPr>
          </a:p>
        </p:txBody>
      </p:sp>
      <p:sp>
        <p:nvSpPr>
          <p:cNvPr id="2050" name="Rectangle 2"/>
          <p:cNvSpPr>
            <a:spLocks noGrp="1" noChangeArrowheads="1"/>
          </p:cNvSpPr>
          <p:nvPr>
            <p:ph type="ctrTitle" idx="4294967295"/>
          </p:nvPr>
        </p:nvSpPr>
        <p:spPr>
          <a:xfrm>
            <a:off x="1701178" y="1922066"/>
            <a:ext cx="5787146" cy="2057400"/>
          </a:xfrm>
          <a:effectLst>
            <a:outerShdw dist="35921" dir="2700000" algn="ctr" rotWithShape="0">
              <a:schemeClr val="bg2">
                <a:alpha val="50000"/>
              </a:schemeClr>
            </a:outerShdw>
          </a:effectLst>
        </p:spPr>
        <p:txBody>
          <a:bodyPr/>
          <a:lstStyle/>
          <a:p>
            <a:pPr algn="ctr" eaLnBrk="1" hangingPunct="1"/>
            <a:r>
              <a:rPr lang="zh-CN" altLang="en-US" dirty="0"/>
              <a:t>   第十五讲   强化学习 </a:t>
            </a:r>
            <a:endParaRPr lang="en-US" altLang="zh-CN" sz="48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7960" y="0"/>
            <a:ext cx="1788079" cy="1800000"/>
          </a:xfrm>
          <a:prstGeom prst="rect">
            <a:avLst/>
          </a:prstGeom>
        </p:spPr>
      </p:pic>
      <p:sp>
        <p:nvSpPr>
          <p:cNvPr id="7" name="Rectangle 10"/>
          <p:cNvSpPr txBox="1">
            <a:spLocks noChangeArrowheads="1"/>
          </p:cNvSpPr>
          <p:nvPr/>
        </p:nvSpPr>
        <p:spPr bwMode="gray">
          <a:xfrm>
            <a:off x="1619672" y="5365913"/>
            <a:ext cx="5571728" cy="438318"/>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eaLnBrk="1" hangingPunct="1">
              <a:lnSpc>
                <a:spcPct val="80000"/>
              </a:lnSpc>
              <a:buFontTx/>
              <a:buNone/>
            </a:pPr>
            <a:r>
              <a:rPr lang="zh-CN" altLang="en-US" b="1" kern="0" dirty="0">
                <a:solidFill>
                  <a:srgbClr val="0033CC"/>
                </a:solidFill>
                <a:ea typeface="楷体_GB2312"/>
                <a:cs typeface="楷体_GB2312"/>
              </a:rPr>
              <a:t>数学与计算机科学学院</a:t>
            </a:r>
            <a:endParaRPr lang="en-NZ" altLang="zh-CN" b="1" kern="0" dirty="0">
              <a:solidFill>
                <a:srgbClr val="0033CC"/>
              </a:solidFill>
              <a:ea typeface="楷体_GB2312"/>
              <a:cs typeface="楷体_GB2312"/>
            </a:endParaRPr>
          </a:p>
          <a:p>
            <a:pPr algn="ctr" eaLnBrk="1" hangingPunct="1">
              <a:lnSpc>
                <a:spcPct val="80000"/>
              </a:lnSpc>
            </a:pPr>
            <a:endParaRPr lang="en-US" altLang="zh-CN" b="0" kern="0" dirty="0">
              <a:ea typeface="楷体_GB2312"/>
              <a:cs typeface="楷体_GB231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5845" r="20686"/>
          <a:stretch>
            <a:fillRect/>
          </a:stretch>
        </p:blipFill>
        <p:spPr>
          <a:xfrm>
            <a:off x="5868144" y="5903936"/>
            <a:ext cx="3240361" cy="952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强化学习</a:t>
            </a:r>
            <a:endParaRPr lang="zh-CN" altLang="en-US" dirty="0"/>
          </a:p>
        </p:txBody>
      </p:sp>
      <p:sp>
        <p:nvSpPr>
          <p:cNvPr id="3" name="矩形 2">
            <a:extLst>
              <a:ext uri="{FF2B5EF4-FFF2-40B4-BE49-F238E27FC236}">
                <a16:creationId xmlns:a16="http://schemas.microsoft.com/office/drawing/2014/main" id="{A14D28D7-7116-46FE-8468-A122AD6D05E0}"/>
              </a:ext>
            </a:extLst>
          </p:cNvPr>
          <p:cNvSpPr/>
          <p:nvPr/>
        </p:nvSpPr>
        <p:spPr>
          <a:xfrm>
            <a:off x="251520" y="1412776"/>
            <a:ext cx="8748464" cy="4708981"/>
          </a:xfrm>
          <a:prstGeom prst="rect">
            <a:avLst/>
          </a:prstGeom>
        </p:spPr>
        <p:txBody>
          <a:bodyPr wrap="square">
            <a:spAutoFit/>
          </a:bodyPr>
          <a:lstStyle/>
          <a:p>
            <a:pPr algn="just"/>
            <a:r>
              <a:rPr lang="zh-CN" altLang="en-US" sz="2000" b="0" dirty="0">
                <a:latin typeface="Times New Roman" panose="02020603050405020304" pitchFamily="18" charset="0"/>
                <a:ea typeface="宋体" panose="02010600030101010101" pitchFamily="2" charset="-122"/>
                <a:cs typeface="Times New Roman" panose="02020603050405020304" pitchFamily="18" charset="0"/>
              </a:rPr>
              <a:t>强化学习是机器学习的一个重要分支，是多学科多领域交叉的一个产物，它的本质是解决</a:t>
            </a:r>
            <a:r>
              <a:rPr lang="en-US" altLang="zh-CN" sz="2000" b="0" dirty="0">
                <a:solidFill>
                  <a:srgbClr val="0033CC"/>
                </a:solidFill>
                <a:latin typeface="Times New Roman" panose="02020603050405020304" pitchFamily="18" charset="0"/>
                <a:ea typeface="宋体" panose="02010600030101010101" pitchFamily="2" charset="-122"/>
                <a:cs typeface="Times New Roman" panose="02020603050405020304" pitchFamily="18" charset="0"/>
              </a:rPr>
              <a:t>decision making</a:t>
            </a:r>
            <a:r>
              <a:rPr lang="zh-CN" altLang="en-US" sz="2000" b="0" dirty="0">
                <a:latin typeface="Times New Roman" panose="02020603050405020304" pitchFamily="18" charset="0"/>
                <a:ea typeface="宋体" panose="02010600030101010101" pitchFamily="2" charset="-122"/>
                <a:cs typeface="Times New Roman" panose="02020603050405020304" pitchFamily="18" charset="0"/>
              </a:rPr>
              <a:t>问题，即自动进行决策，并且可以做</a:t>
            </a:r>
            <a:r>
              <a:rPr lang="zh-CN" altLang="en-US" sz="2000" b="0" dirty="0">
                <a:solidFill>
                  <a:srgbClr val="0033CC"/>
                </a:solidFill>
                <a:latin typeface="Times New Roman" panose="02020603050405020304" pitchFamily="18" charset="0"/>
                <a:ea typeface="宋体" panose="02010600030101010101" pitchFamily="2" charset="-122"/>
                <a:cs typeface="Times New Roman" panose="02020603050405020304" pitchFamily="18" charset="0"/>
              </a:rPr>
              <a:t>连续决策</a:t>
            </a:r>
            <a:r>
              <a:rPr lang="zh-CN" altLang="en-US" sz="2000" b="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sz="2000" b="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b="0" dirty="0">
                <a:latin typeface="Times New Roman" panose="02020603050405020304" pitchFamily="18" charset="0"/>
                <a:ea typeface="宋体" panose="02010600030101010101" pitchFamily="2" charset="-122"/>
                <a:cs typeface="Times New Roman" panose="02020603050405020304" pitchFamily="18" charset="0"/>
              </a:rPr>
              <a:t>它主要包含四个元素：</a:t>
            </a:r>
            <a:r>
              <a:rPr lang="en-US" altLang="zh-CN" sz="2000" b="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agent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环境状态</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行动</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奖励</a:t>
            </a:r>
            <a:r>
              <a:rPr lang="en-US" altLang="zh-CN" sz="2000" b="0" dirty="0">
                <a:latin typeface="Times New Roman" panose="02020603050405020304" pitchFamily="18" charset="0"/>
                <a:ea typeface="宋体" panose="02010600030101010101" pitchFamily="2" charset="-122"/>
                <a:cs typeface="Times New Roman" panose="02020603050405020304" pitchFamily="18" charset="0"/>
              </a:rPr>
              <a:t>,</a:t>
            </a:r>
          </a:p>
          <a:p>
            <a:pPr algn="just"/>
            <a:endParaRPr lang="en-US" altLang="zh-CN" sz="2000" b="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b="0" dirty="0">
                <a:latin typeface="Times New Roman" panose="02020603050405020304" pitchFamily="18" charset="0"/>
                <a:ea typeface="宋体" panose="02010600030101010101" pitchFamily="2" charset="-122"/>
                <a:cs typeface="Times New Roman" panose="02020603050405020304" pitchFamily="18" charset="0"/>
              </a:rPr>
              <a:t>强化学习的目标：获得最多的累计奖励。</a:t>
            </a:r>
            <a:endParaRPr lang="en-US" altLang="zh-CN" sz="2000" b="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sz="2000" b="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b="0" dirty="0">
                <a:latin typeface="Times New Roman" panose="02020603050405020304" pitchFamily="18" charset="0"/>
                <a:ea typeface="宋体" panose="02010600030101010101" pitchFamily="2" charset="-122"/>
                <a:cs typeface="Times New Roman" panose="02020603050405020304" pitchFamily="18" charset="0"/>
              </a:rPr>
              <a:t>让我们以小孩学习走路来做个形象的例子：</a:t>
            </a:r>
          </a:p>
          <a:p>
            <a:pPr algn="just"/>
            <a:r>
              <a:rPr lang="zh-CN" altLang="en-US" sz="2000" b="0" dirty="0">
                <a:latin typeface="Times New Roman" panose="02020603050405020304" pitchFamily="18" charset="0"/>
                <a:ea typeface="宋体" panose="02010600030101010101" pitchFamily="2" charset="-122"/>
                <a:cs typeface="Times New Roman" panose="02020603050405020304" pitchFamily="18" charset="0"/>
              </a:rPr>
              <a:t>小孩想要走路，但在这之前，他需要先站起来，站起来之后还要保持平衡，接下来还要先迈出一条腿，是左腿还是右腿，迈出一步后还要迈出下一步。</a:t>
            </a:r>
            <a:endParaRPr lang="en-US" altLang="zh-CN" sz="2000" b="0"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zh-CN" altLang="en-US" sz="2000" b="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sz="2000" b="0" dirty="0">
                <a:latin typeface="Times New Roman" panose="02020603050405020304" pitchFamily="18" charset="0"/>
                <a:ea typeface="宋体" panose="02010600030101010101" pitchFamily="2" charset="-122"/>
                <a:cs typeface="Times New Roman" panose="02020603050405020304" pitchFamily="18" charset="0"/>
              </a:rPr>
              <a:t>小孩就是</a:t>
            </a:r>
            <a:r>
              <a:rPr lang="en-US" altLang="zh-CN" sz="2000" b="0" dirty="0">
                <a:latin typeface="Times New Roman" panose="02020603050405020304" pitchFamily="18" charset="0"/>
                <a:ea typeface="宋体" panose="02010600030101010101" pitchFamily="2" charset="-122"/>
                <a:cs typeface="Times New Roman" panose="02020603050405020304" pitchFamily="18" charset="0"/>
              </a:rPr>
              <a:t>agent</a:t>
            </a:r>
            <a:r>
              <a:rPr lang="zh-CN" altLang="en-US" sz="2000" b="0" dirty="0">
                <a:latin typeface="Times New Roman" panose="02020603050405020304" pitchFamily="18" charset="0"/>
                <a:ea typeface="宋体" panose="02010600030101010101" pitchFamily="2" charset="-122"/>
                <a:cs typeface="Times New Roman" panose="02020603050405020304" pitchFamily="18" charset="0"/>
              </a:rPr>
              <a:t>，他试图通过采取行动（即行走）来操纵环境（行走的表面），并且从一个状态转变到另一个状态（即他走的每一步），当他完成任务的子任务（即走了几步）时，孩子得到奖励（给巧克力吃），并且当他不能走路时，就不会给巧克力。</a:t>
            </a:r>
          </a:p>
        </p:txBody>
      </p:sp>
    </p:spTree>
    <p:extLst>
      <p:ext uri="{BB962C8B-B14F-4D97-AF65-F5344CB8AC3E}">
        <p14:creationId xmlns:p14="http://schemas.microsoft.com/office/powerpoint/2010/main" val="2094819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强化学习分类</a:t>
            </a:r>
            <a:endParaRPr lang="zh-CN" altLang="en-US" dirty="0"/>
          </a:p>
        </p:txBody>
      </p:sp>
      <p:pic>
        <p:nvPicPr>
          <p:cNvPr id="5" name="图片 4">
            <a:extLst>
              <a:ext uri="{FF2B5EF4-FFF2-40B4-BE49-F238E27FC236}">
                <a16:creationId xmlns:a16="http://schemas.microsoft.com/office/drawing/2014/main" id="{9E273262-B944-4554-ABE1-C3BF3A2E5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339" y="1356516"/>
            <a:ext cx="3600000" cy="2034000"/>
          </a:xfrm>
          <a:prstGeom prst="rect">
            <a:avLst/>
          </a:prstGeom>
        </p:spPr>
      </p:pic>
      <p:sp>
        <p:nvSpPr>
          <p:cNvPr id="6" name="矩形 5">
            <a:extLst>
              <a:ext uri="{FF2B5EF4-FFF2-40B4-BE49-F238E27FC236}">
                <a16:creationId xmlns:a16="http://schemas.microsoft.com/office/drawing/2014/main" id="{39543E83-655B-424E-8701-956412C70A01}"/>
              </a:ext>
            </a:extLst>
          </p:cNvPr>
          <p:cNvSpPr/>
          <p:nvPr/>
        </p:nvSpPr>
        <p:spPr>
          <a:xfrm>
            <a:off x="1251982" y="3491716"/>
            <a:ext cx="2887970" cy="369332"/>
          </a:xfrm>
          <a:prstGeom prst="rect">
            <a:avLst/>
          </a:prstGeom>
        </p:spPr>
        <p:txBody>
          <a:bodyPr wrap="none">
            <a:spAutoFit/>
          </a:bodyPr>
          <a:lstStyle/>
          <a:p>
            <a:r>
              <a:rPr lang="en-US" altLang="zh-CN" dirty="0">
                <a:solidFill>
                  <a:srgbClr val="4F4F4F"/>
                </a:solidFill>
                <a:latin typeface="Times New Roman" panose="02020603050405020304" pitchFamily="18" charset="0"/>
                <a:ea typeface="+mn-ea"/>
                <a:cs typeface="Times New Roman" panose="02020603050405020304" pitchFamily="18" charset="0"/>
              </a:rPr>
              <a:t>Model-free </a:t>
            </a:r>
            <a:r>
              <a:rPr lang="zh-CN" altLang="en-US" dirty="0">
                <a:solidFill>
                  <a:srgbClr val="4F4F4F"/>
                </a:solidFill>
                <a:latin typeface="Times New Roman" panose="02020603050405020304" pitchFamily="18" charset="0"/>
                <a:ea typeface="+mn-ea"/>
                <a:cs typeface="Times New Roman" panose="02020603050405020304" pitchFamily="18" charset="0"/>
              </a:rPr>
              <a:t>与 </a:t>
            </a:r>
            <a:r>
              <a:rPr lang="en-US" altLang="zh-CN" dirty="0">
                <a:solidFill>
                  <a:srgbClr val="4F4F4F"/>
                </a:solidFill>
                <a:latin typeface="Times New Roman" panose="02020603050405020304" pitchFamily="18" charset="0"/>
                <a:ea typeface="+mn-ea"/>
                <a:cs typeface="Times New Roman" panose="02020603050405020304" pitchFamily="18" charset="0"/>
              </a:rPr>
              <a:t>Model-based</a:t>
            </a:r>
          </a:p>
        </p:txBody>
      </p:sp>
      <p:pic>
        <p:nvPicPr>
          <p:cNvPr id="8" name="图片 7">
            <a:extLst>
              <a:ext uri="{FF2B5EF4-FFF2-40B4-BE49-F238E27FC236}">
                <a16:creationId xmlns:a16="http://schemas.microsoft.com/office/drawing/2014/main" id="{F895087A-BAA8-456A-A730-569850945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584" y="1356516"/>
            <a:ext cx="3600000" cy="2016000"/>
          </a:xfrm>
          <a:prstGeom prst="rect">
            <a:avLst/>
          </a:prstGeom>
        </p:spPr>
      </p:pic>
      <p:sp>
        <p:nvSpPr>
          <p:cNvPr id="9" name="矩形 8">
            <a:extLst>
              <a:ext uri="{FF2B5EF4-FFF2-40B4-BE49-F238E27FC236}">
                <a16:creationId xmlns:a16="http://schemas.microsoft.com/office/drawing/2014/main" id="{AFBF15E1-4676-46E1-B80C-D1E14570B0C4}"/>
              </a:ext>
            </a:extLst>
          </p:cNvPr>
          <p:cNvSpPr/>
          <p:nvPr/>
        </p:nvSpPr>
        <p:spPr>
          <a:xfrm>
            <a:off x="4860032" y="3491716"/>
            <a:ext cx="3711657" cy="369332"/>
          </a:xfrm>
          <a:prstGeom prst="rect">
            <a:avLst/>
          </a:prstGeom>
        </p:spPr>
        <p:txBody>
          <a:bodyPr wrap="none">
            <a:spAutoFit/>
          </a:bodyPr>
          <a:lstStyle/>
          <a:p>
            <a:r>
              <a:rPr lang="en-US" altLang="zh-CN" dirty="0">
                <a:solidFill>
                  <a:srgbClr val="4F4F4F"/>
                </a:solidFill>
                <a:latin typeface="Times New Roman" panose="02020603050405020304" pitchFamily="18" charset="0"/>
                <a:ea typeface="+mn-ea"/>
                <a:cs typeface="Times New Roman" panose="02020603050405020304" pitchFamily="18" charset="0"/>
              </a:rPr>
              <a:t>Policy-based RL </a:t>
            </a:r>
            <a:r>
              <a:rPr lang="zh-CN" altLang="en-US" dirty="0">
                <a:solidFill>
                  <a:srgbClr val="4F4F4F"/>
                </a:solidFill>
                <a:latin typeface="Times New Roman" panose="02020603050405020304" pitchFamily="18" charset="0"/>
                <a:ea typeface="+mn-ea"/>
                <a:cs typeface="Times New Roman" panose="02020603050405020304" pitchFamily="18" charset="0"/>
              </a:rPr>
              <a:t>与 </a:t>
            </a:r>
            <a:r>
              <a:rPr lang="en-US" altLang="zh-CN" dirty="0">
                <a:solidFill>
                  <a:srgbClr val="4F4F4F"/>
                </a:solidFill>
                <a:latin typeface="Times New Roman" panose="02020603050405020304" pitchFamily="18" charset="0"/>
                <a:ea typeface="+mn-ea"/>
                <a:cs typeface="Times New Roman" panose="02020603050405020304" pitchFamily="18" charset="0"/>
              </a:rPr>
              <a:t>Value-based RL</a:t>
            </a:r>
          </a:p>
        </p:txBody>
      </p:sp>
      <p:pic>
        <p:nvPicPr>
          <p:cNvPr id="11" name="图片 10">
            <a:extLst>
              <a:ext uri="{FF2B5EF4-FFF2-40B4-BE49-F238E27FC236}">
                <a16:creationId xmlns:a16="http://schemas.microsoft.com/office/drawing/2014/main" id="{E10394FA-D433-4AE0-BD0C-39622EBB60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339" y="4005064"/>
            <a:ext cx="3600000" cy="2028000"/>
          </a:xfrm>
          <a:prstGeom prst="rect">
            <a:avLst/>
          </a:prstGeom>
        </p:spPr>
      </p:pic>
      <p:sp>
        <p:nvSpPr>
          <p:cNvPr id="12" name="矩形 11">
            <a:extLst>
              <a:ext uri="{FF2B5EF4-FFF2-40B4-BE49-F238E27FC236}">
                <a16:creationId xmlns:a16="http://schemas.microsoft.com/office/drawing/2014/main" id="{806F5C1A-87AD-419D-A757-F39AAC0E93D6}"/>
              </a:ext>
            </a:extLst>
          </p:cNvPr>
          <p:cNvSpPr/>
          <p:nvPr/>
        </p:nvSpPr>
        <p:spPr>
          <a:xfrm>
            <a:off x="1403648" y="6156012"/>
            <a:ext cx="2451312" cy="369332"/>
          </a:xfrm>
          <a:prstGeom prst="rect">
            <a:avLst/>
          </a:prstGeom>
        </p:spPr>
        <p:txBody>
          <a:bodyPr wrap="none">
            <a:spAutoFit/>
          </a:bodyPr>
          <a:lstStyle/>
          <a:p>
            <a:r>
              <a:rPr lang="zh-CN" altLang="en-US" dirty="0">
                <a:solidFill>
                  <a:srgbClr val="4F4F4F"/>
                </a:solidFill>
                <a:latin typeface="Times New Roman" panose="02020603050405020304" pitchFamily="18" charset="0"/>
                <a:ea typeface="+mn-ea"/>
                <a:cs typeface="Times New Roman" panose="02020603050405020304" pitchFamily="18" charset="0"/>
              </a:rPr>
              <a:t>回合更新 与 单步更新</a:t>
            </a:r>
          </a:p>
        </p:txBody>
      </p:sp>
      <p:pic>
        <p:nvPicPr>
          <p:cNvPr id="14" name="图片 13">
            <a:extLst>
              <a:ext uri="{FF2B5EF4-FFF2-40B4-BE49-F238E27FC236}">
                <a16:creationId xmlns:a16="http://schemas.microsoft.com/office/drawing/2014/main" id="{B3D991C1-7591-47CF-B652-85A92C412B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3324" y="3999288"/>
            <a:ext cx="3600000" cy="2022000"/>
          </a:xfrm>
          <a:prstGeom prst="rect">
            <a:avLst/>
          </a:prstGeom>
        </p:spPr>
      </p:pic>
      <p:sp>
        <p:nvSpPr>
          <p:cNvPr id="15" name="矩形 14">
            <a:extLst>
              <a:ext uri="{FF2B5EF4-FFF2-40B4-BE49-F238E27FC236}">
                <a16:creationId xmlns:a16="http://schemas.microsoft.com/office/drawing/2014/main" id="{379DE379-8B2E-4C97-A1D6-AF0622FA8A9C}"/>
              </a:ext>
            </a:extLst>
          </p:cNvPr>
          <p:cNvSpPr/>
          <p:nvPr/>
        </p:nvSpPr>
        <p:spPr>
          <a:xfrm>
            <a:off x="5508104" y="6156012"/>
            <a:ext cx="2451312" cy="369332"/>
          </a:xfrm>
          <a:prstGeom prst="rect">
            <a:avLst/>
          </a:prstGeom>
        </p:spPr>
        <p:txBody>
          <a:bodyPr wrap="none">
            <a:spAutoFit/>
          </a:bodyPr>
          <a:lstStyle/>
          <a:p>
            <a:r>
              <a:rPr lang="zh-CN" altLang="en-US" dirty="0">
                <a:solidFill>
                  <a:srgbClr val="4F4F4F"/>
                </a:solidFill>
                <a:latin typeface="Times New Roman" panose="02020603050405020304" pitchFamily="18" charset="0"/>
                <a:ea typeface="+mn-ea"/>
                <a:cs typeface="Times New Roman" panose="02020603050405020304" pitchFamily="18" charset="0"/>
              </a:rPr>
              <a:t>在线学习 与 离线学习</a:t>
            </a:r>
          </a:p>
        </p:txBody>
      </p:sp>
    </p:spTree>
    <p:extLst>
      <p:ext uri="{BB962C8B-B14F-4D97-AF65-F5344CB8AC3E}">
        <p14:creationId xmlns:p14="http://schemas.microsoft.com/office/powerpoint/2010/main" val="2661327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gray">
          <a:xfrm>
            <a:off x="1187624" y="260648"/>
            <a:ext cx="7391400" cy="714375"/>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Calibri" pitchFamily="34" charset="0"/>
              </a:defRPr>
            </a:lvl2pPr>
            <a:lvl3pPr algn="l" rtl="0" eaLnBrk="0" fontAlgn="base" hangingPunct="0">
              <a:spcBef>
                <a:spcPct val="0"/>
              </a:spcBef>
              <a:spcAft>
                <a:spcPct val="0"/>
              </a:spcAft>
              <a:defRPr sz="3600" b="1">
                <a:solidFill>
                  <a:srgbClr val="FFFFFF"/>
                </a:solidFill>
                <a:latin typeface="Calibri" pitchFamily="34" charset="0"/>
              </a:defRPr>
            </a:lvl3pPr>
            <a:lvl4pPr algn="l" rtl="0" eaLnBrk="0" fontAlgn="base" hangingPunct="0">
              <a:spcBef>
                <a:spcPct val="0"/>
              </a:spcBef>
              <a:spcAft>
                <a:spcPct val="0"/>
              </a:spcAft>
              <a:defRPr sz="3600" b="1">
                <a:solidFill>
                  <a:srgbClr val="FFFFFF"/>
                </a:solidFill>
                <a:latin typeface="Calibri" pitchFamily="34" charset="0"/>
              </a:defRPr>
            </a:lvl4pPr>
            <a:lvl5pPr algn="l" rtl="0" eaLnBrk="0" fontAlgn="base" hangingPunct="0">
              <a:spcBef>
                <a:spcPct val="0"/>
              </a:spcBef>
              <a:spcAft>
                <a:spcPct val="0"/>
              </a:spcAft>
              <a:defRPr sz="3600" b="1">
                <a:solidFill>
                  <a:srgbClr val="FFFFFF"/>
                </a:solidFill>
                <a:latin typeface="Calibri" pitchFamily="34" charset="0"/>
              </a:defRPr>
            </a:lvl5pPr>
            <a:lvl6pPr marL="457200" algn="l" rtl="0" fontAlgn="base">
              <a:spcBef>
                <a:spcPct val="0"/>
              </a:spcBef>
              <a:spcAft>
                <a:spcPct val="0"/>
              </a:spcAft>
              <a:defRPr sz="3600" b="1">
                <a:solidFill>
                  <a:srgbClr val="FFFFFF"/>
                </a:solidFill>
                <a:latin typeface="Arial" charset="0"/>
              </a:defRPr>
            </a:lvl6pPr>
            <a:lvl7pPr marL="914400" algn="l" rtl="0" fontAlgn="base">
              <a:spcBef>
                <a:spcPct val="0"/>
              </a:spcBef>
              <a:spcAft>
                <a:spcPct val="0"/>
              </a:spcAft>
              <a:defRPr sz="3600" b="1">
                <a:solidFill>
                  <a:srgbClr val="FFFFFF"/>
                </a:solidFill>
                <a:latin typeface="Arial" charset="0"/>
              </a:defRPr>
            </a:lvl7pPr>
            <a:lvl8pPr marL="1371600" algn="l" rtl="0" fontAlgn="base">
              <a:spcBef>
                <a:spcPct val="0"/>
              </a:spcBef>
              <a:spcAft>
                <a:spcPct val="0"/>
              </a:spcAft>
              <a:defRPr sz="3600" b="1">
                <a:solidFill>
                  <a:srgbClr val="FFFFFF"/>
                </a:solidFill>
                <a:latin typeface="Arial" charset="0"/>
              </a:defRPr>
            </a:lvl8pPr>
            <a:lvl9pPr marL="1828800" algn="l" rtl="0" fontAlgn="base">
              <a:spcBef>
                <a:spcPct val="0"/>
              </a:spcBef>
              <a:spcAft>
                <a:spcPct val="0"/>
              </a:spcAft>
              <a:defRPr sz="3600" b="1">
                <a:solidFill>
                  <a:srgbClr val="FFFFFF"/>
                </a:solidFill>
                <a:latin typeface="Arial" charset="0"/>
              </a:defRPr>
            </a:lvl9pPr>
          </a:lstStyle>
          <a:p>
            <a:r>
              <a:rPr lang="en-US" altLang="zh-CN" kern="0" dirty="0"/>
              <a:t>§</a:t>
            </a:r>
            <a:r>
              <a:rPr lang="en-US" altLang="zh-CN" kern="0" dirty="0">
                <a:solidFill>
                  <a:schemeClr val="bg1"/>
                </a:solidFill>
              </a:rPr>
              <a:t> </a:t>
            </a:r>
            <a:r>
              <a:rPr lang="zh-CN" altLang="en-US" kern="0" dirty="0">
                <a:solidFill>
                  <a:schemeClr val="bg1"/>
                </a:solidFill>
              </a:rPr>
              <a:t>强化学习算法</a:t>
            </a:r>
            <a:endParaRPr lang="zh-CN" altLang="en-US" kern="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0808"/>
            <a:ext cx="9144000" cy="4676348"/>
          </a:xfrm>
          <a:prstGeom prst="rect">
            <a:avLst/>
          </a:prstGeom>
        </p:spPr>
      </p:pic>
    </p:spTree>
    <p:extLst>
      <p:ext uri="{BB962C8B-B14F-4D97-AF65-F5344CB8AC3E}">
        <p14:creationId xmlns:p14="http://schemas.microsoft.com/office/powerpoint/2010/main" val="70236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gray">
          <a:xfrm>
            <a:off x="1187624" y="260648"/>
            <a:ext cx="7391400" cy="714375"/>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Calibri" pitchFamily="34" charset="0"/>
              </a:defRPr>
            </a:lvl2pPr>
            <a:lvl3pPr algn="l" rtl="0" eaLnBrk="0" fontAlgn="base" hangingPunct="0">
              <a:spcBef>
                <a:spcPct val="0"/>
              </a:spcBef>
              <a:spcAft>
                <a:spcPct val="0"/>
              </a:spcAft>
              <a:defRPr sz="3600" b="1">
                <a:solidFill>
                  <a:srgbClr val="FFFFFF"/>
                </a:solidFill>
                <a:latin typeface="Calibri" pitchFamily="34" charset="0"/>
              </a:defRPr>
            </a:lvl3pPr>
            <a:lvl4pPr algn="l" rtl="0" eaLnBrk="0" fontAlgn="base" hangingPunct="0">
              <a:spcBef>
                <a:spcPct val="0"/>
              </a:spcBef>
              <a:spcAft>
                <a:spcPct val="0"/>
              </a:spcAft>
              <a:defRPr sz="3600" b="1">
                <a:solidFill>
                  <a:srgbClr val="FFFFFF"/>
                </a:solidFill>
                <a:latin typeface="Calibri" pitchFamily="34" charset="0"/>
              </a:defRPr>
            </a:lvl4pPr>
            <a:lvl5pPr algn="l" rtl="0" eaLnBrk="0" fontAlgn="base" hangingPunct="0">
              <a:spcBef>
                <a:spcPct val="0"/>
              </a:spcBef>
              <a:spcAft>
                <a:spcPct val="0"/>
              </a:spcAft>
              <a:defRPr sz="3600" b="1">
                <a:solidFill>
                  <a:srgbClr val="FFFFFF"/>
                </a:solidFill>
                <a:latin typeface="Calibri" pitchFamily="34" charset="0"/>
              </a:defRPr>
            </a:lvl5pPr>
            <a:lvl6pPr marL="457200" algn="l" rtl="0" fontAlgn="base">
              <a:spcBef>
                <a:spcPct val="0"/>
              </a:spcBef>
              <a:spcAft>
                <a:spcPct val="0"/>
              </a:spcAft>
              <a:defRPr sz="3600" b="1">
                <a:solidFill>
                  <a:srgbClr val="FFFFFF"/>
                </a:solidFill>
                <a:latin typeface="Arial" charset="0"/>
              </a:defRPr>
            </a:lvl6pPr>
            <a:lvl7pPr marL="914400" algn="l" rtl="0" fontAlgn="base">
              <a:spcBef>
                <a:spcPct val="0"/>
              </a:spcBef>
              <a:spcAft>
                <a:spcPct val="0"/>
              </a:spcAft>
              <a:defRPr sz="3600" b="1">
                <a:solidFill>
                  <a:srgbClr val="FFFFFF"/>
                </a:solidFill>
                <a:latin typeface="Arial" charset="0"/>
              </a:defRPr>
            </a:lvl7pPr>
            <a:lvl8pPr marL="1371600" algn="l" rtl="0" fontAlgn="base">
              <a:spcBef>
                <a:spcPct val="0"/>
              </a:spcBef>
              <a:spcAft>
                <a:spcPct val="0"/>
              </a:spcAft>
              <a:defRPr sz="3600" b="1">
                <a:solidFill>
                  <a:srgbClr val="FFFFFF"/>
                </a:solidFill>
                <a:latin typeface="Arial" charset="0"/>
              </a:defRPr>
            </a:lvl8pPr>
            <a:lvl9pPr marL="1828800" algn="l" rtl="0" fontAlgn="base">
              <a:spcBef>
                <a:spcPct val="0"/>
              </a:spcBef>
              <a:spcAft>
                <a:spcPct val="0"/>
              </a:spcAft>
              <a:defRPr sz="3600" b="1">
                <a:solidFill>
                  <a:srgbClr val="FFFFFF"/>
                </a:solidFill>
                <a:latin typeface="Arial" charset="0"/>
              </a:defRPr>
            </a:lvl9pPr>
          </a:lstStyle>
          <a:p>
            <a:r>
              <a:rPr lang="en-US" altLang="zh-CN" kern="0" dirty="0"/>
              <a:t>§</a:t>
            </a:r>
            <a:r>
              <a:rPr lang="en-US" altLang="zh-CN" kern="0" dirty="0">
                <a:solidFill>
                  <a:schemeClr val="bg1"/>
                </a:solidFill>
              </a:rPr>
              <a:t> </a:t>
            </a:r>
            <a:r>
              <a:rPr lang="zh-CN" altLang="en-US" kern="0" dirty="0">
                <a:solidFill>
                  <a:schemeClr val="bg1"/>
                </a:solidFill>
              </a:rPr>
              <a:t>相关资料</a:t>
            </a:r>
            <a:endParaRPr lang="zh-CN" altLang="en-US" kern="0" dirty="0"/>
          </a:p>
        </p:txBody>
      </p:sp>
      <p:sp>
        <p:nvSpPr>
          <p:cNvPr id="18" name="矩形 17"/>
          <p:cNvSpPr/>
          <p:nvPr/>
        </p:nvSpPr>
        <p:spPr>
          <a:xfrm>
            <a:off x="467544" y="1700808"/>
            <a:ext cx="8676456" cy="4247317"/>
          </a:xfrm>
          <a:prstGeom prst="rect">
            <a:avLst/>
          </a:prstGeom>
        </p:spPr>
        <p:txBody>
          <a:bodyPr wrap="square">
            <a:spAutoFit/>
          </a:bodyPr>
          <a:lstStyle/>
          <a:p>
            <a:pPr marL="285750" indent="-285750">
              <a:buFont typeface="Wingdings" panose="05000000000000000000" pitchFamily="2" charset="2"/>
              <a:buChar char="Ø"/>
            </a:pPr>
            <a:r>
              <a:rPr lang="en-US" altLang="zh-CN" b="0" dirty="0">
                <a:latin typeface="Times New Roman" panose="02020603050405020304" pitchFamily="18" charset="0"/>
                <a:ea typeface="+mn-ea"/>
                <a:cs typeface="Times New Roman" panose="02020603050405020304" pitchFamily="18" charset="0"/>
              </a:rPr>
              <a:t>DQN (Deep Q-Networks): </a:t>
            </a:r>
            <a:r>
              <a:rPr lang="en-US" altLang="zh-CN" b="0" dirty="0" err="1">
                <a:latin typeface="Times New Roman" panose="02020603050405020304" pitchFamily="18" charset="0"/>
                <a:ea typeface="+mn-ea"/>
                <a:cs typeface="Times New Roman" panose="02020603050405020304" pitchFamily="18" charset="0"/>
              </a:rPr>
              <a:t>Mnih</a:t>
            </a:r>
            <a:r>
              <a:rPr lang="en-US" altLang="zh-CN" b="0" dirty="0">
                <a:latin typeface="Times New Roman" panose="02020603050405020304" pitchFamily="18" charset="0"/>
                <a:ea typeface="+mn-ea"/>
                <a:cs typeface="Times New Roman" panose="02020603050405020304" pitchFamily="18" charset="0"/>
              </a:rPr>
              <a:t> et al, 2013</a:t>
            </a:r>
          </a:p>
          <a:p>
            <a:pPr marL="285750" indent="-285750">
              <a:buFont typeface="Wingdings" panose="05000000000000000000" pitchFamily="2" charset="2"/>
              <a:buChar char="Ø"/>
            </a:pPr>
            <a:r>
              <a:rPr lang="en-US" altLang="zh-CN" b="0" dirty="0">
                <a:latin typeface="Times New Roman" panose="02020603050405020304" pitchFamily="18" charset="0"/>
                <a:ea typeface="+mn-ea"/>
                <a:cs typeface="Times New Roman" panose="02020603050405020304" pitchFamily="18" charset="0"/>
              </a:rPr>
              <a:t>TRPO	(Trust Region Policy Optimization): Schulman et al, 2015</a:t>
            </a:r>
          </a:p>
          <a:p>
            <a:pPr marL="285750" indent="-285750">
              <a:buFont typeface="Wingdings" panose="05000000000000000000" pitchFamily="2" charset="2"/>
              <a:buChar char="Ø"/>
            </a:pPr>
            <a:r>
              <a:rPr lang="en-US" altLang="zh-CN" b="0" dirty="0">
                <a:latin typeface="Times New Roman" panose="02020603050405020304" pitchFamily="18" charset="0"/>
                <a:ea typeface="+mn-ea"/>
                <a:cs typeface="Times New Roman" panose="02020603050405020304" pitchFamily="18" charset="0"/>
              </a:rPr>
              <a:t>DDPG (Deep Deterministic Policy Gradient): 	</a:t>
            </a:r>
            <a:r>
              <a:rPr lang="en-US" altLang="zh-CN" b="0" dirty="0" err="1">
                <a:latin typeface="Times New Roman" panose="02020603050405020304" pitchFamily="18" charset="0"/>
                <a:ea typeface="+mn-ea"/>
                <a:cs typeface="Times New Roman" panose="02020603050405020304" pitchFamily="18" charset="0"/>
              </a:rPr>
              <a:t>Lillicrap</a:t>
            </a:r>
            <a:r>
              <a:rPr lang="en-US" altLang="zh-CN" b="0" dirty="0">
                <a:latin typeface="Times New Roman" panose="02020603050405020304" pitchFamily="18" charset="0"/>
                <a:ea typeface="+mn-ea"/>
                <a:cs typeface="Times New Roman" panose="02020603050405020304" pitchFamily="18" charset="0"/>
              </a:rPr>
              <a:t> et al, 2015</a:t>
            </a:r>
          </a:p>
          <a:p>
            <a:pPr marL="285750" indent="-285750">
              <a:buFont typeface="Wingdings" panose="05000000000000000000" pitchFamily="2" charset="2"/>
              <a:buChar char="Ø"/>
            </a:pPr>
            <a:r>
              <a:rPr lang="en-US" altLang="zh-CN" b="0" dirty="0">
                <a:latin typeface="Times New Roman" panose="02020603050405020304" pitchFamily="18" charset="0"/>
                <a:ea typeface="+mn-ea"/>
                <a:cs typeface="Times New Roman" panose="02020603050405020304" pitchFamily="18" charset="0"/>
              </a:rPr>
              <a:t>A2C / A3C (Asynchronous Advantage Actor-Critic): </a:t>
            </a:r>
            <a:r>
              <a:rPr lang="en-US" altLang="zh-CN" b="0" dirty="0" err="1">
                <a:latin typeface="Times New Roman" panose="02020603050405020304" pitchFamily="18" charset="0"/>
                <a:ea typeface="+mn-ea"/>
                <a:cs typeface="Times New Roman" panose="02020603050405020304" pitchFamily="18" charset="0"/>
              </a:rPr>
              <a:t>Mnih</a:t>
            </a:r>
            <a:r>
              <a:rPr lang="en-US" altLang="zh-CN" b="0" dirty="0">
                <a:latin typeface="Times New Roman" panose="02020603050405020304" pitchFamily="18" charset="0"/>
                <a:ea typeface="+mn-ea"/>
                <a:cs typeface="Times New Roman" panose="02020603050405020304" pitchFamily="18" charset="0"/>
              </a:rPr>
              <a:t> et al, 2016</a:t>
            </a:r>
          </a:p>
          <a:p>
            <a:pPr marL="285750" indent="-285750">
              <a:buFont typeface="Wingdings" panose="05000000000000000000" pitchFamily="2" charset="2"/>
              <a:buChar char="Ø"/>
            </a:pPr>
            <a:r>
              <a:rPr lang="en-US" altLang="zh-CN" b="0" dirty="0" err="1">
                <a:latin typeface="Times New Roman" panose="02020603050405020304" pitchFamily="18" charset="0"/>
                <a:cs typeface="Times New Roman" panose="02020603050405020304" pitchFamily="18" charset="0"/>
              </a:rPr>
              <a:t>AlphaZero</a:t>
            </a:r>
            <a:r>
              <a:rPr lang="en-US" altLang="zh-CN" b="0" dirty="0">
                <a:latin typeface="Times New Roman" panose="02020603050405020304" pitchFamily="18" charset="0"/>
                <a:cs typeface="Times New Roman" panose="02020603050405020304" pitchFamily="18" charset="0"/>
              </a:rPr>
              <a:t>: Silver et al, 2017</a:t>
            </a:r>
          </a:p>
          <a:p>
            <a:pPr marL="285750" indent="-285750">
              <a:buFont typeface="Wingdings" panose="05000000000000000000" pitchFamily="2" charset="2"/>
              <a:buChar char="Ø"/>
            </a:pPr>
            <a:r>
              <a:rPr lang="en-US" altLang="zh-CN" b="0" dirty="0">
                <a:latin typeface="Times New Roman" panose="02020603050405020304" pitchFamily="18" charset="0"/>
                <a:cs typeface="Times New Roman" panose="02020603050405020304" pitchFamily="18" charset="0"/>
              </a:rPr>
              <a:t>C51 (Categorical 51-Atom DQN): </a:t>
            </a:r>
            <a:r>
              <a:rPr lang="en-US" altLang="zh-CN" b="0" dirty="0" err="1">
                <a:latin typeface="Times New Roman" panose="02020603050405020304" pitchFamily="18" charset="0"/>
                <a:cs typeface="Times New Roman" panose="02020603050405020304" pitchFamily="18" charset="0"/>
              </a:rPr>
              <a:t>Bellemare</a:t>
            </a:r>
            <a:r>
              <a:rPr lang="en-US" altLang="zh-CN" b="0" dirty="0">
                <a:latin typeface="Times New Roman" panose="02020603050405020304" pitchFamily="18" charset="0"/>
                <a:cs typeface="Times New Roman" panose="02020603050405020304" pitchFamily="18" charset="0"/>
              </a:rPr>
              <a:t> et al, 2017</a:t>
            </a:r>
          </a:p>
          <a:p>
            <a:pPr marL="285750" indent="-285750">
              <a:buFont typeface="Wingdings" panose="05000000000000000000" pitchFamily="2" charset="2"/>
              <a:buChar char="Ø"/>
            </a:pPr>
            <a:r>
              <a:rPr lang="en-US" altLang="zh-CN" b="0" dirty="0">
                <a:latin typeface="Times New Roman" panose="02020603050405020304" pitchFamily="18" charset="0"/>
                <a:cs typeface="Times New Roman" panose="02020603050405020304" pitchFamily="18" charset="0"/>
              </a:rPr>
              <a:t>I2A (Imagination-Augmented Agents): Weber et al, 2017</a:t>
            </a:r>
          </a:p>
          <a:p>
            <a:pPr marL="285750" indent="-285750">
              <a:buFont typeface="Wingdings" panose="05000000000000000000" pitchFamily="2" charset="2"/>
              <a:buChar char="Ø"/>
            </a:pPr>
            <a:r>
              <a:rPr lang="en-US" altLang="zh-CN" b="0" dirty="0">
                <a:latin typeface="Times New Roman" panose="02020603050405020304" pitchFamily="18" charset="0"/>
                <a:cs typeface="Times New Roman" panose="02020603050405020304" pitchFamily="18" charset="0"/>
              </a:rPr>
              <a:t>QR-DQN (Quantile Regression DQN): Dabney et al, 2017</a:t>
            </a:r>
            <a:endParaRPr lang="en-US" altLang="zh-CN" b="0" dirty="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Ø"/>
            </a:pPr>
            <a:r>
              <a:rPr lang="en-US" altLang="zh-CN" b="0" dirty="0">
                <a:latin typeface="Times New Roman" panose="02020603050405020304" pitchFamily="18" charset="0"/>
                <a:ea typeface="+mn-ea"/>
                <a:cs typeface="Times New Roman" panose="02020603050405020304" pitchFamily="18" charset="0"/>
              </a:rPr>
              <a:t>PPO (Proximal Policy Optimization): Schulman et al, 2017</a:t>
            </a:r>
          </a:p>
          <a:p>
            <a:pPr marL="285750" indent="-285750">
              <a:buFont typeface="Wingdings" panose="05000000000000000000" pitchFamily="2" charset="2"/>
              <a:buChar char="Ø"/>
            </a:pPr>
            <a:r>
              <a:rPr lang="en-US" altLang="zh-CN" b="0" dirty="0">
                <a:latin typeface="Times New Roman" panose="02020603050405020304" pitchFamily="18" charset="0"/>
                <a:ea typeface="+mn-ea"/>
                <a:cs typeface="Times New Roman" panose="02020603050405020304" pitchFamily="18" charset="0"/>
              </a:rPr>
              <a:t>HER (Hindsight Experience Replay): </a:t>
            </a:r>
            <a:r>
              <a:rPr lang="en-US" altLang="zh-CN" b="0" dirty="0" err="1">
                <a:latin typeface="Times New Roman" panose="02020603050405020304" pitchFamily="18" charset="0"/>
                <a:ea typeface="+mn-ea"/>
                <a:cs typeface="Times New Roman" panose="02020603050405020304" pitchFamily="18" charset="0"/>
              </a:rPr>
              <a:t>Andrychowicz</a:t>
            </a:r>
            <a:r>
              <a:rPr lang="en-US" altLang="zh-CN" b="0" dirty="0">
                <a:latin typeface="Times New Roman" panose="02020603050405020304" pitchFamily="18" charset="0"/>
                <a:ea typeface="+mn-ea"/>
                <a:cs typeface="Times New Roman" panose="02020603050405020304" pitchFamily="18" charset="0"/>
              </a:rPr>
              <a:t> et al, 2017</a:t>
            </a:r>
          </a:p>
          <a:p>
            <a:pPr marL="285750" indent="-285750">
              <a:buFont typeface="Wingdings" panose="05000000000000000000" pitchFamily="2" charset="2"/>
              <a:buChar char="Ø"/>
            </a:pPr>
            <a:r>
              <a:rPr lang="en-US" altLang="zh-CN" b="0" dirty="0">
                <a:latin typeface="Times New Roman" panose="02020603050405020304" pitchFamily="18" charset="0"/>
                <a:ea typeface="+mn-ea"/>
                <a:cs typeface="Times New Roman" panose="02020603050405020304" pitchFamily="18" charset="0"/>
              </a:rPr>
              <a:t>MBMF (Model-Based RL with Model-Free Fine-Tuning):</a:t>
            </a:r>
            <a:r>
              <a:rPr lang="en-US" altLang="zh-CN" b="0" dirty="0" err="1">
                <a:latin typeface="Times New Roman" panose="02020603050405020304" pitchFamily="18" charset="0"/>
                <a:ea typeface="+mn-ea"/>
                <a:cs typeface="Times New Roman" panose="02020603050405020304" pitchFamily="18" charset="0"/>
              </a:rPr>
              <a:t>Nagabandi</a:t>
            </a:r>
            <a:r>
              <a:rPr lang="en-US" altLang="zh-CN" b="0" dirty="0">
                <a:latin typeface="Times New Roman" panose="02020603050405020304" pitchFamily="18" charset="0"/>
                <a:ea typeface="+mn-ea"/>
                <a:cs typeface="Times New Roman" panose="02020603050405020304" pitchFamily="18" charset="0"/>
              </a:rPr>
              <a:t> et al, 2017</a:t>
            </a:r>
          </a:p>
          <a:p>
            <a:pPr marL="285750" indent="-285750">
              <a:buFont typeface="Wingdings" panose="05000000000000000000" pitchFamily="2" charset="2"/>
              <a:buChar char="Ø"/>
            </a:pPr>
            <a:r>
              <a:rPr lang="en-US" altLang="zh-CN" b="0" dirty="0">
                <a:latin typeface="Times New Roman" panose="02020603050405020304" pitchFamily="18" charset="0"/>
                <a:cs typeface="Times New Roman" panose="02020603050405020304" pitchFamily="18" charset="0"/>
              </a:rPr>
              <a:t>World 	Models: Ha and </a:t>
            </a:r>
            <a:r>
              <a:rPr lang="en-US" altLang="zh-CN" b="0" dirty="0" err="1">
                <a:latin typeface="Times New Roman" panose="02020603050405020304" pitchFamily="18" charset="0"/>
                <a:cs typeface="Times New Roman" panose="02020603050405020304" pitchFamily="18" charset="0"/>
              </a:rPr>
              <a:t>Schmidhuber</a:t>
            </a:r>
            <a:r>
              <a:rPr lang="en-US" altLang="zh-CN" b="0" dirty="0">
                <a:latin typeface="Times New Roman" panose="02020603050405020304" pitchFamily="18" charset="0"/>
                <a:cs typeface="Times New Roman" panose="02020603050405020304" pitchFamily="18" charset="0"/>
              </a:rPr>
              <a:t>, 2018</a:t>
            </a:r>
          </a:p>
          <a:p>
            <a:pPr marL="285750" indent="-285750">
              <a:buFont typeface="Wingdings" panose="05000000000000000000" pitchFamily="2" charset="2"/>
              <a:buChar char="Ø"/>
            </a:pPr>
            <a:r>
              <a:rPr lang="en-US" altLang="zh-CN" b="0" dirty="0">
                <a:latin typeface="Times New Roman" panose="02020603050405020304" pitchFamily="18" charset="0"/>
                <a:cs typeface="Times New Roman" panose="02020603050405020304" pitchFamily="18" charset="0"/>
              </a:rPr>
              <a:t>SAC (Soft Actor-Critic): </a:t>
            </a:r>
            <a:r>
              <a:rPr lang="en-US" altLang="zh-CN" b="0" dirty="0" err="1">
                <a:latin typeface="Times New Roman" panose="02020603050405020304" pitchFamily="18" charset="0"/>
                <a:cs typeface="Times New Roman" panose="02020603050405020304" pitchFamily="18" charset="0"/>
              </a:rPr>
              <a:t>Haarnoja</a:t>
            </a:r>
            <a:r>
              <a:rPr lang="en-US" altLang="zh-CN" b="0" dirty="0">
                <a:latin typeface="Times New Roman" panose="02020603050405020304" pitchFamily="18" charset="0"/>
                <a:cs typeface="Times New Roman" panose="02020603050405020304" pitchFamily="18" charset="0"/>
              </a:rPr>
              <a:t> et al, 2018</a:t>
            </a:r>
            <a:endParaRPr lang="en-US" altLang="zh-CN" b="0" dirty="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Ø"/>
            </a:pPr>
            <a:r>
              <a:rPr lang="en-US" altLang="zh-CN" b="0" dirty="0">
                <a:latin typeface="Times New Roman" panose="02020603050405020304" pitchFamily="18" charset="0"/>
                <a:ea typeface="+mn-ea"/>
                <a:cs typeface="Times New Roman" panose="02020603050405020304" pitchFamily="18" charset="0"/>
              </a:rPr>
              <a:t>TD3 (Twin Delayed DDPG): Fujimoto et al, 2018</a:t>
            </a:r>
          </a:p>
          <a:p>
            <a:pPr marL="285750" indent="-285750">
              <a:buFont typeface="Wingdings" panose="05000000000000000000" pitchFamily="2" charset="2"/>
              <a:buChar char="Ø"/>
            </a:pPr>
            <a:r>
              <a:rPr lang="en-US" altLang="zh-CN" b="0" dirty="0">
                <a:latin typeface="Times New Roman" panose="02020603050405020304" pitchFamily="18" charset="0"/>
                <a:ea typeface="+mn-ea"/>
                <a:cs typeface="Times New Roman" panose="02020603050405020304" pitchFamily="18" charset="0"/>
              </a:rPr>
              <a:t>MBVE (Model-Based Value Expansion): Feinberg et al, 2018</a:t>
            </a:r>
          </a:p>
        </p:txBody>
      </p:sp>
    </p:spTree>
    <p:extLst>
      <p:ext uri="{BB962C8B-B14F-4D97-AF65-F5344CB8AC3E}">
        <p14:creationId xmlns:p14="http://schemas.microsoft.com/office/powerpoint/2010/main" val="364262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gray">
          <a:xfrm>
            <a:off x="1187624" y="260648"/>
            <a:ext cx="7391400" cy="714375"/>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Calibri" pitchFamily="34" charset="0"/>
              </a:defRPr>
            </a:lvl2pPr>
            <a:lvl3pPr algn="l" rtl="0" eaLnBrk="0" fontAlgn="base" hangingPunct="0">
              <a:spcBef>
                <a:spcPct val="0"/>
              </a:spcBef>
              <a:spcAft>
                <a:spcPct val="0"/>
              </a:spcAft>
              <a:defRPr sz="3600" b="1">
                <a:solidFill>
                  <a:srgbClr val="FFFFFF"/>
                </a:solidFill>
                <a:latin typeface="Calibri" pitchFamily="34" charset="0"/>
              </a:defRPr>
            </a:lvl3pPr>
            <a:lvl4pPr algn="l" rtl="0" eaLnBrk="0" fontAlgn="base" hangingPunct="0">
              <a:spcBef>
                <a:spcPct val="0"/>
              </a:spcBef>
              <a:spcAft>
                <a:spcPct val="0"/>
              </a:spcAft>
              <a:defRPr sz="3600" b="1">
                <a:solidFill>
                  <a:srgbClr val="FFFFFF"/>
                </a:solidFill>
                <a:latin typeface="Calibri" pitchFamily="34" charset="0"/>
              </a:defRPr>
            </a:lvl4pPr>
            <a:lvl5pPr algn="l" rtl="0" eaLnBrk="0" fontAlgn="base" hangingPunct="0">
              <a:spcBef>
                <a:spcPct val="0"/>
              </a:spcBef>
              <a:spcAft>
                <a:spcPct val="0"/>
              </a:spcAft>
              <a:defRPr sz="3600" b="1">
                <a:solidFill>
                  <a:srgbClr val="FFFFFF"/>
                </a:solidFill>
                <a:latin typeface="Calibri" pitchFamily="34" charset="0"/>
              </a:defRPr>
            </a:lvl5pPr>
            <a:lvl6pPr marL="457200" algn="l" rtl="0" fontAlgn="base">
              <a:spcBef>
                <a:spcPct val="0"/>
              </a:spcBef>
              <a:spcAft>
                <a:spcPct val="0"/>
              </a:spcAft>
              <a:defRPr sz="3600" b="1">
                <a:solidFill>
                  <a:srgbClr val="FFFFFF"/>
                </a:solidFill>
                <a:latin typeface="Arial" charset="0"/>
              </a:defRPr>
            </a:lvl6pPr>
            <a:lvl7pPr marL="914400" algn="l" rtl="0" fontAlgn="base">
              <a:spcBef>
                <a:spcPct val="0"/>
              </a:spcBef>
              <a:spcAft>
                <a:spcPct val="0"/>
              </a:spcAft>
              <a:defRPr sz="3600" b="1">
                <a:solidFill>
                  <a:srgbClr val="FFFFFF"/>
                </a:solidFill>
                <a:latin typeface="Arial" charset="0"/>
              </a:defRPr>
            </a:lvl7pPr>
            <a:lvl8pPr marL="1371600" algn="l" rtl="0" fontAlgn="base">
              <a:spcBef>
                <a:spcPct val="0"/>
              </a:spcBef>
              <a:spcAft>
                <a:spcPct val="0"/>
              </a:spcAft>
              <a:defRPr sz="3600" b="1">
                <a:solidFill>
                  <a:srgbClr val="FFFFFF"/>
                </a:solidFill>
                <a:latin typeface="Arial" charset="0"/>
              </a:defRPr>
            </a:lvl8pPr>
            <a:lvl9pPr marL="1828800" algn="l" rtl="0" fontAlgn="base">
              <a:spcBef>
                <a:spcPct val="0"/>
              </a:spcBef>
              <a:spcAft>
                <a:spcPct val="0"/>
              </a:spcAft>
              <a:defRPr sz="3600" b="1">
                <a:solidFill>
                  <a:srgbClr val="FFFFFF"/>
                </a:solidFill>
                <a:latin typeface="Arial" charset="0"/>
              </a:defRPr>
            </a:lvl9pPr>
          </a:lstStyle>
          <a:p>
            <a:r>
              <a:rPr lang="en-US" altLang="zh-CN" kern="0" dirty="0"/>
              <a:t>§</a:t>
            </a:r>
            <a:r>
              <a:rPr lang="en-US" altLang="zh-CN" kern="0" dirty="0">
                <a:solidFill>
                  <a:schemeClr val="bg1"/>
                </a:solidFill>
              </a:rPr>
              <a:t> </a:t>
            </a:r>
            <a:r>
              <a:rPr lang="zh-CN" altLang="en-US" kern="0" dirty="0">
                <a:solidFill>
                  <a:schemeClr val="bg1"/>
                </a:solidFill>
              </a:rPr>
              <a:t>应用场景</a:t>
            </a:r>
            <a:endParaRPr lang="zh-CN" altLang="en-US" kern="0" dirty="0"/>
          </a:p>
        </p:txBody>
      </p:sp>
      <p:pic>
        <p:nvPicPr>
          <p:cNvPr id="3" name="Picture 2" descr="https://cdn-images-1.medium.com/max/800/1*-mnyrNMXcCoqAj5svDpoXg.png"/>
          <p:cNvPicPr>
            <a:picLocks noChangeAspect="1" noChangeArrowheads="1"/>
          </p:cNvPicPr>
          <p:nvPr/>
        </p:nvPicPr>
        <p:blipFill rotWithShape="1">
          <a:blip r:embed="rId2">
            <a:extLst>
              <a:ext uri="{28A0092B-C50C-407E-A947-70E740481C1C}">
                <a14:useLocalDpi xmlns:a14="http://schemas.microsoft.com/office/drawing/2010/main" val="0"/>
              </a:ext>
            </a:extLst>
          </a:blip>
          <a:srcRect b="4818"/>
          <a:stretch/>
        </p:blipFill>
        <p:spPr bwMode="auto">
          <a:xfrm>
            <a:off x="1079612" y="1556792"/>
            <a:ext cx="6984776"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5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举例</a:t>
            </a:r>
            <a:endParaRPr lang="zh-CN" altLang="en-US" dirty="0"/>
          </a:p>
        </p:txBody>
      </p:sp>
      <p:pic>
        <p:nvPicPr>
          <p:cNvPr id="5" name="图片 4">
            <a:extLst>
              <a:ext uri="{FF2B5EF4-FFF2-40B4-BE49-F238E27FC236}">
                <a16:creationId xmlns:a16="http://schemas.microsoft.com/office/drawing/2014/main" id="{26AF5849-C5DA-466E-9B09-01BEDBAE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2492896"/>
            <a:ext cx="6208385" cy="3600000"/>
          </a:xfrm>
          <a:prstGeom prst="rect">
            <a:avLst/>
          </a:prstGeom>
        </p:spPr>
      </p:pic>
      <p:sp>
        <p:nvSpPr>
          <p:cNvPr id="3" name="矩形 2">
            <a:extLst>
              <a:ext uri="{FF2B5EF4-FFF2-40B4-BE49-F238E27FC236}">
                <a16:creationId xmlns:a16="http://schemas.microsoft.com/office/drawing/2014/main" id="{692737A9-12FC-4CAB-9748-3CDFB17E882D}"/>
              </a:ext>
            </a:extLst>
          </p:cNvPr>
          <p:cNvSpPr/>
          <p:nvPr/>
        </p:nvSpPr>
        <p:spPr>
          <a:xfrm>
            <a:off x="467544" y="1340768"/>
            <a:ext cx="8208912" cy="923330"/>
          </a:xfrm>
          <a:prstGeom prst="rect">
            <a:avLst/>
          </a:prstGeom>
        </p:spPr>
        <p:txBody>
          <a:bodyPr wrap="square">
            <a:spAutoFit/>
          </a:bodyPr>
          <a:lstStyle/>
          <a:p>
            <a:pPr fontAlgn="auto">
              <a:spcBef>
                <a:spcPts val="0"/>
              </a:spcBef>
              <a:spcAft>
                <a:spcPts val="0"/>
              </a:spcAft>
              <a:defRPr/>
            </a:pPr>
            <a:r>
              <a:rPr lang="zh-CN" altLang="zh-CN" b="0" dirty="0">
                <a:latin typeface="Times New Roman" panose="02020603050405020304" pitchFamily="18" charset="0"/>
                <a:ea typeface="+mn-ea"/>
                <a:cs typeface="Times New Roman" panose="02020603050405020304" pitchFamily="18" charset="0"/>
              </a:rPr>
              <a:t>假设一栋建筑里面有</a:t>
            </a:r>
            <a:r>
              <a:rPr lang="en-US" altLang="zh-CN" b="0" dirty="0">
                <a:latin typeface="Times New Roman" panose="02020603050405020304" pitchFamily="18" charset="0"/>
                <a:ea typeface="+mn-ea"/>
                <a:cs typeface="Times New Roman" panose="02020603050405020304" pitchFamily="18" charset="0"/>
              </a:rPr>
              <a:t>5</a:t>
            </a:r>
            <a:r>
              <a:rPr lang="zh-CN" altLang="zh-CN" b="0" dirty="0">
                <a:latin typeface="Times New Roman" panose="02020603050405020304" pitchFamily="18" charset="0"/>
                <a:ea typeface="+mn-ea"/>
                <a:cs typeface="Times New Roman" panose="02020603050405020304" pitchFamily="18" charset="0"/>
              </a:rPr>
              <a:t>个房间，房间之间通过门相连（如图所示），我们将这</a:t>
            </a:r>
            <a:r>
              <a:rPr lang="en-US" altLang="zh-CN" b="0" dirty="0">
                <a:latin typeface="Times New Roman" panose="02020603050405020304" pitchFamily="18" charset="0"/>
                <a:ea typeface="+mn-ea"/>
                <a:cs typeface="Times New Roman" panose="02020603050405020304" pitchFamily="18" charset="0"/>
              </a:rPr>
              <a:t>5</a:t>
            </a:r>
            <a:r>
              <a:rPr lang="zh-CN" altLang="zh-CN" b="0" dirty="0">
                <a:latin typeface="Times New Roman" panose="02020603050405020304" pitchFamily="18" charset="0"/>
                <a:ea typeface="+mn-ea"/>
                <a:cs typeface="Times New Roman" panose="02020603050405020304" pitchFamily="18" charset="0"/>
              </a:rPr>
              <a:t>个房间按照</a:t>
            </a:r>
            <a:r>
              <a:rPr lang="en-US" altLang="zh-CN" b="0" dirty="0">
                <a:latin typeface="Times New Roman" panose="02020603050405020304" pitchFamily="18" charset="0"/>
                <a:ea typeface="+mn-ea"/>
                <a:cs typeface="Times New Roman" panose="02020603050405020304" pitchFamily="18" charset="0"/>
              </a:rPr>
              <a:t>0</a:t>
            </a:r>
            <a:r>
              <a:rPr lang="zh-CN" altLang="zh-CN" b="0" dirty="0">
                <a:latin typeface="Times New Roman" panose="02020603050405020304" pitchFamily="18" charset="0"/>
                <a:ea typeface="+mn-ea"/>
                <a:cs typeface="Times New Roman" panose="02020603050405020304" pitchFamily="18" charset="0"/>
              </a:rPr>
              <a:t>至</a:t>
            </a:r>
            <a:r>
              <a:rPr lang="en-US" altLang="zh-CN" b="0" dirty="0">
                <a:latin typeface="Times New Roman" panose="02020603050405020304" pitchFamily="18" charset="0"/>
                <a:ea typeface="+mn-ea"/>
                <a:cs typeface="Times New Roman" panose="02020603050405020304" pitchFamily="18" charset="0"/>
              </a:rPr>
              <a:t>4</a:t>
            </a:r>
            <a:r>
              <a:rPr lang="zh-CN" altLang="zh-CN" b="0" dirty="0">
                <a:latin typeface="Times New Roman" panose="02020603050405020304" pitchFamily="18" charset="0"/>
                <a:ea typeface="+mn-ea"/>
                <a:cs typeface="Times New Roman" panose="02020603050405020304" pitchFamily="18" charset="0"/>
              </a:rPr>
              <a:t>进行编号，然后将建筑的外围当做一个大房间，编号为</a:t>
            </a:r>
            <a:r>
              <a:rPr lang="en-US" altLang="zh-CN" b="0" dirty="0">
                <a:latin typeface="Times New Roman" panose="02020603050405020304" pitchFamily="18" charset="0"/>
                <a:ea typeface="+mn-ea"/>
                <a:cs typeface="Times New Roman" panose="02020603050405020304" pitchFamily="18" charset="0"/>
              </a:rPr>
              <a:t>5</a:t>
            </a:r>
            <a:r>
              <a:rPr lang="zh-CN" altLang="zh-CN" b="0" dirty="0">
                <a:latin typeface="Times New Roman" panose="02020603050405020304" pitchFamily="18" charset="0"/>
                <a:ea typeface="+mn-ea"/>
                <a:cs typeface="Times New Roman" panose="02020603050405020304" pitchFamily="18" charset="0"/>
              </a:rPr>
              <a:t>。我们的目标是让</a:t>
            </a:r>
            <a:r>
              <a:rPr lang="en-US" altLang="zh-CN" b="0" dirty="0">
                <a:latin typeface="Times New Roman" panose="02020603050405020304" pitchFamily="18" charset="0"/>
                <a:ea typeface="+mn-ea"/>
                <a:cs typeface="Times New Roman" panose="02020603050405020304" pitchFamily="18" charset="0"/>
              </a:rPr>
              <a:t>agent</a:t>
            </a:r>
            <a:r>
              <a:rPr lang="zh-CN" altLang="zh-CN" b="0" dirty="0">
                <a:latin typeface="Times New Roman" panose="02020603050405020304" pitchFamily="18" charset="0"/>
                <a:ea typeface="+mn-ea"/>
                <a:cs typeface="Times New Roman" panose="02020603050405020304" pitchFamily="18" charset="0"/>
              </a:rPr>
              <a:t>学会从任意一个房间开始，以最快的速度走到房间</a:t>
            </a:r>
            <a:r>
              <a:rPr lang="en-US" altLang="zh-CN" b="0" dirty="0">
                <a:latin typeface="Times New Roman" panose="02020603050405020304" pitchFamily="18" charset="0"/>
                <a:ea typeface="+mn-ea"/>
                <a:cs typeface="Times New Roman" panose="02020603050405020304" pitchFamily="18" charset="0"/>
              </a:rPr>
              <a:t>5</a:t>
            </a:r>
            <a:r>
              <a:rPr lang="zh-CN" altLang="zh-CN" b="0" dirty="0">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413881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348880"/>
            <a:ext cx="5492415" cy="3528392"/>
          </a:xfrm>
          <a:prstGeom prst="rect">
            <a:avLst/>
          </a:prstGeom>
        </p:spPr>
      </p:pic>
      <p:sp>
        <p:nvSpPr>
          <p:cNvPr id="3" name="矩形 2">
            <a:extLst>
              <a:ext uri="{FF2B5EF4-FFF2-40B4-BE49-F238E27FC236}">
                <a16:creationId xmlns:a16="http://schemas.microsoft.com/office/drawing/2014/main" id="{692737A9-12FC-4CAB-9748-3CDFB17E882D}"/>
              </a:ext>
            </a:extLst>
          </p:cNvPr>
          <p:cNvSpPr/>
          <p:nvPr/>
        </p:nvSpPr>
        <p:spPr>
          <a:xfrm>
            <a:off x="547400" y="1484784"/>
            <a:ext cx="8208912" cy="646331"/>
          </a:xfrm>
          <a:prstGeom prst="rect">
            <a:avLst/>
          </a:prstGeom>
        </p:spPr>
        <p:txBody>
          <a:bodyPr wrap="square">
            <a:spAutoFit/>
          </a:bodyPr>
          <a:lstStyle/>
          <a:p>
            <a:pPr fontAlgn="auto">
              <a:spcBef>
                <a:spcPts val="0"/>
              </a:spcBef>
              <a:spcAft>
                <a:spcPts val="0"/>
              </a:spcAft>
              <a:defRPr/>
            </a:pPr>
            <a:r>
              <a:rPr lang="zh-CN" altLang="en-US" b="0" dirty="0">
                <a:latin typeface="+mn-ea"/>
                <a:ea typeface="+mn-ea"/>
              </a:rPr>
              <a:t>为了便于理解，</a:t>
            </a:r>
            <a:r>
              <a:rPr lang="zh-CN" altLang="zh-CN" b="0" dirty="0">
                <a:latin typeface="+mn-ea"/>
                <a:ea typeface="+mn-ea"/>
              </a:rPr>
              <a:t>我们将上面的房间用一个图来表示</a:t>
            </a:r>
            <a:r>
              <a:rPr lang="zh-CN" altLang="en-US" b="0" dirty="0">
                <a:latin typeface="+mn-ea"/>
                <a:ea typeface="+mn-ea"/>
              </a:rPr>
              <a:t>。</a:t>
            </a:r>
            <a:endParaRPr lang="en-US" altLang="zh-CN" b="0" dirty="0">
              <a:latin typeface="+mn-ea"/>
              <a:ea typeface="+mn-ea"/>
            </a:endParaRPr>
          </a:p>
          <a:p>
            <a:pPr fontAlgn="auto">
              <a:spcBef>
                <a:spcPts val="0"/>
              </a:spcBef>
              <a:spcAft>
                <a:spcPts val="0"/>
              </a:spcAft>
              <a:defRPr/>
            </a:pPr>
            <a:r>
              <a:rPr lang="zh-CN" altLang="en-US" b="0" dirty="0">
                <a:latin typeface="+mn-ea"/>
                <a:ea typeface="+mn-ea"/>
              </a:rPr>
              <a:t>图中结点</a:t>
            </a:r>
            <a:r>
              <a:rPr lang="zh-CN" altLang="zh-CN" b="0" dirty="0">
                <a:latin typeface="+mn-ea"/>
                <a:ea typeface="+mn-ea"/>
              </a:rPr>
              <a:t>表示房间，边表示门。</a:t>
            </a:r>
            <a:endParaRPr lang="zh-CN" altLang="en-US" b="0" dirty="0">
              <a:latin typeface="+mn-ea"/>
              <a:ea typeface="+mn-ea"/>
            </a:endParaRPr>
          </a:p>
        </p:txBody>
      </p:sp>
      <p:sp>
        <p:nvSpPr>
          <p:cNvPr id="6" name="标题 1"/>
          <p:cNvSpPr txBox="1">
            <a:spLocks/>
          </p:cNvSpPr>
          <p:nvPr/>
        </p:nvSpPr>
        <p:spPr bwMode="gray">
          <a:xfrm>
            <a:off x="1187624" y="260648"/>
            <a:ext cx="7391400" cy="714375"/>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Calibri" pitchFamily="34" charset="0"/>
              </a:defRPr>
            </a:lvl2pPr>
            <a:lvl3pPr algn="l" rtl="0" eaLnBrk="0" fontAlgn="base" hangingPunct="0">
              <a:spcBef>
                <a:spcPct val="0"/>
              </a:spcBef>
              <a:spcAft>
                <a:spcPct val="0"/>
              </a:spcAft>
              <a:defRPr sz="3600" b="1">
                <a:solidFill>
                  <a:srgbClr val="FFFFFF"/>
                </a:solidFill>
                <a:latin typeface="Calibri" pitchFamily="34" charset="0"/>
              </a:defRPr>
            </a:lvl3pPr>
            <a:lvl4pPr algn="l" rtl="0" eaLnBrk="0" fontAlgn="base" hangingPunct="0">
              <a:spcBef>
                <a:spcPct val="0"/>
              </a:spcBef>
              <a:spcAft>
                <a:spcPct val="0"/>
              </a:spcAft>
              <a:defRPr sz="3600" b="1">
                <a:solidFill>
                  <a:srgbClr val="FFFFFF"/>
                </a:solidFill>
                <a:latin typeface="Calibri" pitchFamily="34" charset="0"/>
              </a:defRPr>
            </a:lvl4pPr>
            <a:lvl5pPr algn="l" rtl="0" eaLnBrk="0" fontAlgn="base" hangingPunct="0">
              <a:spcBef>
                <a:spcPct val="0"/>
              </a:spcBef>
              <a:spcAft>
                <a:spcPct val="0"/>
              </a:spcAft>
              <a:defRPr sz="3600" b="1">
                <a:solidFill>
                  <a:srgbClr val="FFFFFF"/>
                </a:solidFill>
                <a:latin typeface="Calibri" pitchFamily="34" charset="0"/>
              </a:defRPr>
            </a:lvl5pPr>
            <a:lvl6pPr marL="457200" algn="l" rtl="0" fontAlgn="base">
              <a:spcBef>
                <a:spcPct val="0"/>
              </a:spcBef>
              <a:spcAft>
                <a:spcPct val="0"/>
              </a:spcAft>
              <a:defRPr sz="3600" b="1">
                <a:solidFill>
                  <a:srgbClr val="FFFFFF"/>
                </a:solidFill>
                <a:latin typeface="Arial" charset="0"/>
              </a:defRPr>
            </a:lvl6pPr>
            <a:lvl7pPr marL="914400" algn="l" rtl="0" fontAlgn="base">
              <a:spcBef>
                <a:spcPct val="0"/>
              </a:spcBef>
              <a:spcAft>
                <a:spcPct val="0"/>
              </a:spcAft>
              <a:defRPr sz="3600" b="1">
                <a:solidFill>
                  <a:srgbClr val="FFFFFF"/>
                </a:solidFill>
                <a:latin typeface="Arial" charset="0"/>
              </a:defRPr>
            </a:lvl7pPr>
            <a:lvl8pPr marL="1371600" algn="l" rtl="0" fontAlgn="base">
              <a:spcBef>
                <a:spcPct val="0"/>
              </a:spcBef>
              <a:spcAft>
                <a:spcPct val="0"/>
              </a:spcAft>
              <a:defRPr sz="3600" b="1">
                <a:solidFill>
                  <a:srgbClr val="FFFFFF"/>
                </a:solidFill>
                <a:latin typeface="Arial" charset="0"/>
              </a:defRPr>
            </a:lvl8pPr>
            <a:lvl9pPr marL="1828800" algn="l" rtl="0" fontAlgn="base">
              <a:spcBef>
                <a:spcPct val="0"/>
              </a:spcBef>
              <a:spcAft>
                <a:spcPct val="0"/>
              </a:spcAft>
              <a:defRPr sz="3600" b="1">
                <a:solidFill>
                  <a:srgbClr val="FFFFFF"/>
                </a:solidFill>
                <a:latin typeface="Arial" charset="0"/>
              </a:defRPr>
            </a:lvl9pPr>
          </a:lstStyle>
          <a:p>
            <a:r>
              <a:rPr lang="en-US" altLang="zh-CN" kern="0" dirty="0"/>
              <a:t>§</a:t>
            </a:r>
            <a:r>
              <a:rPr lang="en-US" altLang="zh-CN" kern="0" dirty="0">
                <a:solidFill>
                  <a:schemeClr val="bg1"/>
                </a:solidFill>
              </a:rPr>
              <a:t> </a:t>
            </a:r>
            <a:r>
              <a:rPr lang="zh-CN" altLang="en-US" kern="0" dirty="0">
                <a:solidFill>
                  <a:schemeClr val="bg1"/>
                </a:solidFill>
              </a:rPr>
              <a:t>模型构建</a:t>
            </a:r>
            <a:endParaRPr lang="zh-CN" altLang="en-US" kern="0" dirty="0"/>
          </a:p>
        </p:txBody>
      </p:sp>
    </p:spTree>
    <p:extLst>
      <p:ext uri="{BB962C8B-B14F-4D97-AF65-F5344CB8AC3E}">
        <p14:creationId xmlns:p14="http://schemas.microsoft.com/office/powerpoint/2010/main" val="370875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011" y="2420888"/>
            <a:ext cx="5431979" cy="3286921"/>
          </a:xfrm>
          <a:prstGeom prst="rect">
            <a:avLst/>
          </a:prstGeom>
        </p:spPr>
      </p:pic>
      <p:sp>
        <p:nvSpPr>
          <p:cNvPr id="3" name="矩形 2">
            <a:extLst>
              <a:ext uri="{FF2B5EF4-FFF2-40B4-BE49-F238E27FC236}">
                <a16:creationId xmlns:a16="http://schemas.microsoft.com/office/drawing/2014/main" id="{692737A9-12FC-4CAB-9748-3CDFB17E882D}"/>
              </a:ext>
            </a:extLst>
          </p:cNvPr>
          <p:cNvSpPr/>
          <p:nvPr/>
        </p:nvSpPr>
        <p:spPr>
          <a:xfrm>
            <a:off x="547400" y="1484784"/>
            <a:ext cx="8208912" cy="923330"/>
          </a:xfrm>
          <a:prstGeom prst="rect">
            <a:avLst/>
          </a:prstGeom>
        </p:spPr>
        <p:txBody>
          <a:bodyPr wrap="square">
            <a:spAutoFit/>
          </a:bodyPr>
          <a:lstStyle/>
          <a:p>
            <a:pPr fontAlgn="auto">
              <a:spcBef>
                <a:spcPts val="0"/>
              </a:spcBef>
              <a:spcAft>
                <a:spcPts val="0"/>
              </a:spcAft>
              <a:defRPr/>
            </a:pPr>
            <a:r>
              <a:rPr lang="zh-CN" altLang="zh-CN" b="0" dirty="0">
                <a:latin typeface="Times New Roman" panose="02020603050405020304" pitchFamily="18" charset="0"/>
                <a:ea typeface="+mn-ea"/>
                <a:cs typeface="Times New Roman" panose="02020603050405020304" pitchFamily="18" charset="0"/>
              </a:rPr>
              <a:t>将</a:t>
            </a:r>
            <a:r>
              <a:rPr lang="zh-CN" altLang="en-US" b="0" dirty="0">
                <a:latin typeface="Times New Roman" panose="02020603050405020304" pitchFamily="18" charset="0"/>
                <a:ea typeface="+mn-ea"/>
                <a:cs typeface="Times New Roman" panose="02020603050405020304" pitchFamily="18" charset="0"/>
              </a:rPr>
              <a:t>去往</a:t>
            </a:r>
            <a:r>
              <a:rPr lang="zh-CN" altLang="zh-CN" b="0" dirty="0">
                <a:latin typeface="Times New Roman" panose="02020603050405020304" pitchFamily="18" charset="0"/>
                <a:ea typeface="+mn-ea"/>
                <a:cs typeface="Times New Roman" panose="02020603050405020304" pitchFamily="18" charset="0"/>
              </a:rPr>
              <a:t>目标房间的</a:t>
            </a:r>
            <a:r>
              <a:rPr lang="zh-CN" altLang="en-US" b="0" dirty="0">
                <a:latin typeface="Times New Roman" panose="02020603050405020304" pitchFamily="18" charset="0"/>
                <a:ea typeface="+mn-ea"/>
                <a:cs typeface="Times New Roman" panose="02020603050405020304" pitchFamily="18" charset="0"/>
              </a:rPr>
              <a:t>边</a:t>
            </a:r>
            <a:r>
              <a:rPr lang="zh-CN" altLang="zh-CN" b="0" dirty="0">
                <a:latin typeface="Times New Roman" panose="02020603050405020304" pitchFamily="18" charset="0"/>
                <a:ea typeface="+mn-ea"/>
                <a:cs typeface="Times New Roman" panose="02020603050405020304" pitchFamily="18" charset="0"/>
              </a:rPr>
              <a:t>的</a:t>
            </a:r>
            <a:r>
              <a:rPr lang="en-US" altLang="zh-CN" b="0" dirty="0">
                <a:latin typeface="Times New Roman" panose="02020603050405020304" pitchFamily="18" charset="0"/>
                <a:ea typeface="+mn-ea"/>
                <a:cs typeface="Times New Roman" panose="02020603050405020304" pitchFamily="18" charset="0"/>
              </a:rPr>
              <a:t>reward</a:t>
            </a:r>
            <a:r>
              <a:rPr lang="zh-CN" altLang="zh-CN" b="0" dirty="0">
                <a:latin typeface="Times New Roman" panose="02020603050405020304" pitchFamily="18" charset="0"/>
                <a:ea typeface="+mn-ea"/>
                <a:cs typeface="Times New Roman" panose="02020603050405020304" pitchFamily="18" charset="0"/>
              </a:rPr>
              <a:t>值设置为</a:t>
            </a:r>
            <a:r>
              <a:rPr lang="en-US" altLang="zh-CN" b="0" dirty="0">
                <a:latin typeface="Times New Roman" panose="02020603050405020304" pitchFamily="18" charset="0"/>
                <a:ea typeface="+mn-ea"/>
                <a:cs typeface="Times New Roman" panose="02020603050405020304" pitchFamily="18" charset="0"/>
              </a:rPr>
              <a:t>100</a:t>
            </a:r>
            <a:r>
              <a:rPr lang="zh-CN" altLang="zh-CN" b="0" dirty="0">
                <a:latin typeface="Times New Roman" panose="02020603050405020304" pitchFamily="18" charset="0"/>
                <a:ea typeface="+mn-ea"/>
                <a:cs typeface="Times New Roman" panose="02020603050405020304" pitchFamily="18" charset="0"/>
              </a:rPr>
              <a:t>，其他</a:t>
            </a:r>
            <a:r>
              <a:rPr lang="zh-CN" altLang="en-US" b="0" dirty="0">
                <a:latin typeface="Times New Roman" panose="02020603050405020304" pitchFamily="18" charset="0"/>
                <a:ea typeface="+mn-ea"/>
                <a:cs typeface="Times New Roman" panose="02020603050405020304" pitchFamily="18" charset="0"/>
              </a:rPr>
              <a:t>边</a:t>
            </a:r>
            <a:r>
              <a:rPr lang="zh-CN" altLang="zh-CN" b="0" dirty="0">
                <a:latin typeface="Times New Roman" panose="02020603050405020304" pitchFamily="18" charset="0"/>
                <a:ea typeface="+mn-ea"/>
                <a:cs typeface="Times New Roman" panose="02020603050405020304" pitchFamily="18" charset="0"/>
              </a:rPr>
              <a:t>的</a:t>
            </a:r>
            <a:r>
              <a:rPr lang="en-US" altLang="zh-CN" b="0" dirty="0">
                <a:latin typeface="Times New Roman" panose="02020603050405020304" pitchFamily="18" charset="0"/>
                <a:ea typeface="+mn-ea"/>
                <a:cs typeface="Times New Roman" panose="02020603050405020304" pitchFamily="18" charset="0"/>
              </a:rPr>
              <a:t>reward</a:t>
            </a:r>
            <a:r>
              <a:rPr lang="zh-CN" altLang="zh-CN" b="0" dirty="0">
                <a:latin typeface="Times New Roman" panose="02020603050405020304" pitchFamily="18" charset="0"/>
                <a:ea typeface="+mn-ea"/>
                <a:cs typeface="Times New Roman" panose="02020603050405020304" pitchFamily="18" charset="0"/>
              </a:rPr>
              <a:t>值设置为</a:t>
            </a:r>
            <a:r>
              <a:rPr lang="en-US" altLang="zh-CN" b="0" dirty="0">
                <a:latin typeface="Times New Roman" panose="02020603050405020304" pitchFamily="18" charset="0"/>
                <a:ea typeface="+mn-ea"/>
                <a:cs typeface="Times New Roman" panose="02020603050405020304" pitchFamily="18" charset="0"/>
              </a:rPr>
              <a:t>0</a:t>
            </a:r>
            <a:r>
              <a:rPr lang="zh-CN" altLang="zh-CN" b="0" dirty="0">
                <a:latin typeface="Times New Roman" panose="02020603050405020304" pitchFamily="18" charset="0"/>
                <a:ea typeface="+mn-ea"/>
                <a:cs typeface="Times New Roman" panose="02020603050405020304" pitchFamily="18" charset="0"/>
              </a:rPr>
              <a:t>。</a:t>
            </a:r>
            <a:endParaRPr lang="en-US" altLang="zh-CN" b="0" dirty="0">
              <a:latin typeface="Times New Roman" panose="02020603050405020304" pitchFamily="18" charset="0"/>
              <a:ea typeface="+mn-ea"/>
              <a:cs typeface="Times New Roman" panose="02020603050405020304" pitchFamily="18" charset="0"/>
            </a:endParaRPr>
          </a:p>
          <a:p>
            <a:pPr fontAlgn="auto">
              <a:spcBef>
                <a:spcPts val="0"/>
              </a:spcBef>
              <a:spcAft>
                <a:spcPts val="0"/>
              </a:spcAft>
              <a:defRPr/>
            </a:pPr>
            <a:r>
              <a:rPr lang="zh-CN" altLang="en-US" b="0" dirty="0">
                <a:latin typeface="Times New Roman" panose="02020603050405020304" pitchFamily="18" charset="0"/>
                <a:ea typeface="+mn-ea"/>
                <a:cs typeface="Times New Roman" panose="02020603050405020304" pitchFamily="18" charset="0"/>
              </a:rPr>
              <a:t>这样，在到达目标房间后，</a:t>
            </a:r>
            <a:r>
              <a:rPr lang="en-US" altLang="zh-CN" b="0" dirty="0">
                <a:latin typeface="Times New Roman" panose="02020603050405020304" pitchFamily="18" charset="0"/>
                <a:ea typeface="+mn-ea"/>
                <a:cs typeface="Times New Roman" panose="02020603050405020304" pitchFamily="18" charset="0"/>
              </a:rPr>
              <a:t>agent</a:t>
            </a:r>
            <a:r>
              <a:rPr lang="zh-CN" altLang="en-US" b="0" dirty="0">
                <a:latin typeface="Times New Roman" panose="02020603050405020304" pitchFamily="18" charset="0"/>
                <a:ea typeface="+mn-ea"/>
                <a:cs typeface="Times New Roman" panose="02020603050405020304" pitchFamily="18" charset="0"/>
              </a:rPr>
              <a:t>将获得</a:t>
            </a:r>
            <a:r>
              <a:rPr lang="en-US" altLang="zh-CN" b="0" dirty="0">
                <a:latin typeface="Times New Roman" panose="02020603050405020304" pitchFamily="18" charset="0"/>
                <a:ea typeface="+mn-ea"/>
                <a:cs typeface="Times New Roman" panose="02020603050405020304" pitchFamily="18" charset="0"/>
              </a:rPr>
              <a:t>100reward</a:t>
            </a:r>
            <a:r>
              <a:rPr lang="zh-CN" altLang="en-US" b="0" dirty="0">
                <a:latin typeface="Times New Roman" panose="02020603050405020304" pitchFamily="18" charset="0"/>
                <a:ea typeface="+mn-ea"/>
                <a:cs typeface="Times New Roman" panose="02020603050405020304" pitchFamily="18" charset="0"/>
              </a:rPr>
              <a:t>值，否则没有</a:t>
            </a:r>
            <a:r>
              <a:rPr lang="en-US" altLang="zh-CN" b="0" dirty="0">
                <a:latin typeface="Times New Roman" panose="02020603050405020304" pitchFamily="18" charset="0"/>
                <a:ea typeface="+mn-ea"/>
                <a:cs typeface="Times New Roman" panose="02020603050405020304" pitchFamily="18" charset="0"/>
              </a:rPr>
              <a:t>reward</a:t>
            </a:r>
            <a:r>
              <a:rPr lang="zh-CN" altLang="en-US" b="0" dirty="0">
                <a:latin typeface="Times New Roman" panose="02020603050405020304" pitchFamily="18" charset="0"/>
                <a:ea typeface="+mn-ea"/>
                <a:cs typeface="Times New Roman" panose="02020603050405020304" pitchFamily="18" charset="0"/>
              </a:rPr>
              <a:t>值。</a:t>
            </a:r>
            <a:endParaRPr lang="en-US" altLang="zh-CN" b="0" dirty="0">
              <a:latin typeface="Times New Roman" panose="02020603050405020304" pitchFamily="18" charset="0"/>
              <a:ea typeface="+mn-ea"/>
              <a:cs typeface="Times New Roman" panose="02020603050405020304" pitchFamily="18" charset="0"/>
            </a:endParaRPr>
          </a:p>
          <a:p>
            <a:pPr fontAlgn="auto">
              <a:spcBef>
                <a:spcPts val="0"/>
              </a:spcBef>
              <a:spcAft>
                <a:spcPts val="0"/>
              </a:spcAft>
              <a:defRPr/>
            </a:pPr>
            <a:endParaRPr lang="zh-CN" altLang="zh-CN" dirty="0"/>
          </a:p>
        </p:txBody>
      </p:sp>
      <p:sp>
        <p:nvSpPr>
          <p:cNvPr id="4" name="标题 1"/>
          <p:cNvSpPr txBox="1">
            <a:spLocks/>
          </p:cNvSpPr>
          <p:nvPr/>
        </p:nvSpPr>
        <p:spPr bwMode="gray">
          <a:xfrm>
            <a:off x="1187624" y="260648"/>
            <a:ext cx="7391400" cy="714375"/>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Calibri" pitchFamily="34" charset="0"/>
              </a:defRPr>
            </a:lvl2pPr>
            <a:lvl3pPr algn="l" rtl="0" eaLnBrk="0" fontAlgn="base" hangingPunct="0">
              <a:spcBef>
                <a:spcPct val="0"/>
              </a:spcBef>
              <a:spcAft>
                <a:spcPct val="0"/>
              </a:spcAft>
              <a:defRPr sz="3600" b="1">
                <a:solidFill>
                  <a:srgbClr val="FFFFFF"/>
                </a:solidFill>
                <a:latin typeface="Calibri" pitchFamily="34" charset="0"/>
              </a:defRPr>
            </a:lvl3pPr>
            <a:lvl4pPr algn="l" rtl="0" eaLnBrk="0" fontAlgn="base" hangingPunct="0">
              <a:spcBef>
                <a:spcPct val="0"/>
              </a:spcBef>
              <a:spcAft>
                <a:spcPct val="0"/>
              </a:spcAft>
              <a:defRPr sz="3600" b="1">
                <a:solidFill>
                  <a:srgbClr val="FFFFFF"/>
                </a:solidFill>
                <a:latin typeface="Calibri" pitchFamily="34" charset="0"/>
              </a:defRPr>
            </a:lvl4pPr>
            <a:lvl5pPr algn="l" rtl="0" eaLnBrk="0" fontAlgn="base" hangingPunct="0">
              <a:spcBef>
                <a:spcPct val="0"/>
              </a:spcBef>
              <a:spcAft>
                <a:spcPct val="0"/>
              </a:spcAft>
              <a:defRPr sz="3600" b="1">
                <a:solidFill>
                  <a:srgbClr val="FFFFFF"/>
                </a:solidFill>
                <a:latin typeface="Calibri" pitchFamily="34" charset="0"/>
              </a:defRPr>
            </a:lvl5pPr>
            <a:lvl6pPr marL="457200" algn="l" rtl="0" fontAlgn="base">
              <a:spcBef>
                <a:spcPct val="0"/>
              </a:spcBef>
              <a:spcAft>
                <a:spcPct val="0"/>
              </a:spcAft>
              <a:defRPr sz="3600" b="1">
                <a:solidFill>
                  <a:srgbClr val="FFFFFF"/>
                </a:solidFill>
                <a:latin typeface="Arial" charset="0"/>
              </a:defRPr>
            </a:lvl6pPr>
            <a:lvl7pPr marL="914400" algn="l" rtl="0" fontAlgn="base">
              <a:spcBef>
                <a:spcPct val="0"/>
              </a:spcBef>
              <a:spcAft>
                <a:spcPct val="0"/>
              </a:spcAft>
              <a:defRPr sz="3600" b="1">
                <a:solidFill>
                  <a:srgbClr val="FFFFFF"/>
                </a:solidFill>
                <a:latin typeface="Arial" charset="0"/>
              </a:defRPr>
            </a:lvl7pPr>
            <a:lvl8pPr marL="1371600" algn="l" rtl="0" fontAlgn="base">
              <a:spcBef>
                <a:spcPct val="0"/>
              </a:spcBef>
              <a:spcAft>
                <a:spcPct val="0"/>
              </a:spcAft>
              <a:defRPr sz="3600" b="1">
                <a:solidFill>
                  <a:srgbClr val="FFFFFF"/>
                </a:solidFill>
                <a:latin typeface="Arial" charset="0"/>
              </a:defRPr>
            </a:lvl8pPr>
            <a:lvl9pPr marL="1828800" algn="l" rtl="0" fontAlgn="base">
              <a:spcBef>
                <a:spcPct val="0"/>
              </a:spcBef>
              <a:spcAft>
                <a:spcPct val="0"/>
              </a:spcAft>
              <a:defRPr sz="3600" b="1">
                <a:solidFill>
                  <a:srgbClr val="FFFFFF"/>
                </a:solidFill>
                <a:latin typeface="Arial" charset="0"/>
              </a:defRPr>
            </a:lvl9pPr>
          </a:lstStyle>
          <a:p>
            <a:r>
              <a:rPr lang="en-US" altLang="zh-CN" kern="0" dirty="0"/>
              <a:t>§</a:t>
            </a:r>
            <a:r>
              <a:rPr lang="en-US" altLang="zh-CN" kern="0" dirty="0">
                <a:solidFill>
                  <a:schemeClr val="bg1"/>
                </a:solidFill>
              </a:rPr>
              <a:t> </a:t>
            </a:r>
            <a:r>
              <a:rPr lang="zh-CN" altLang="en-US" kern="0" dirty="0">
                <a:solidFill>
                  <a:schemeClr val="bg1"/>
                </a:solidFill>
              </a:rPr>
              <a:t>模型构建</a:t>
            </a:r>
            <a:endParaRPr lang="zh-CN" altLang="en-US" kern="0" dirty="0"/>
          </a:p>
        </p:txBody>
      </p:sp>
    </p:spTree>
    <p:extLst>
      <p:ext uri="{BB962C8B-B14F-4D97-AF65-F5344CB8AC3E}">
        <p14:creationId xmlns:p14="http://schemas.microsoft.com/office/powerpoint/2010/main" val="149277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780928"/>
            <a:ext cx="4673495" cy="3105526"/>
          </a:xfrm>
          <a:prstGeom prst="rect">
            <a:avLst/>
          </a:prstGeom>
        </p:spPr>
      </p:pic>
      <p:sp>
        <p:nvSpPr>
          <p:cNvPr id="3" name="矩形 2">
            <a:extLst>
              <a:ext uri="{FF2B5EF4-FFF2-40B4-BE49-F238E27FC236}">
                <a16:creationId xmlns:a16="http://schemas.microsoft.com/office/drawing/2014/main" id="{692737A9-12FC-4CAB-9748-3CDFB17E882D}"/>
              </a:ext>
            </a:extLst>
          </p:cNvPr>
          <p:cNvSpPr/>
          <p:nvPr/>
        </p:nvSpPr>
        <p:spPr>
          <a:xfrm>
            <a:off x="547400" y="1484784"/>
            <a:ext cx="8208912" cy="923330"/>
          </a:xfrm>
          <a:prstGeom prst="rect">
            <a:avLst/>
          </a:prstGeom>
        </p:spPr>
        <p:txBody>
          <a:bodyPr wrap="square">
            <a:spAutoFit/>
          </a:bodyPr>
          <a:lstStyle/>
          <a:p>
            <a:r>
              <a:rPr lang="zh-CN" altLang="en-US" b="0" dirty="0">
                <a:latin typeface="Times New Roman" panose="02020603050405020304" pitchFamily="18" charset="0"/>
                <a:ea typeface="+mn-ea"/>
                <a:cs typeface="Times New Roman" panose="02020603050405020304" pitchFamily="18" charset="0"/>
              </a:rPr>
              <a:t>根据图上边和结点之间的联系和奖励，得到</a:t>
            </a:r>
            <a:r>
              <a:rPr lang="en-US" altLang="zh-CN" b="0" dirty="0">
                <a:latin typeface="Times New Roman" panose="02020603050405020304" pitchFamily="18" charset="0"/>
                <a:ea typeface="+mn-ea"/>
                <a:cs typeface="Times New Roman" panose="02020603050405020304" pitchFamily="18" charset="0"/>
              </a:rPr>
              <a:t>reward</a:t>
            </a:r>
            <a:r>
              <a:rPr lang="zh-CN" altLang="en-US" b="0" dirty="0">
                <a:latin typeface="Times New Roman" panose="02020603050405020304" pitchFamily="18" charset="0"/>
                <a:ea typeface="+mn-ea"/>
                <a:cs typeface="Times New Roman" panose="02020603050405020304" pitchFamily="18" charset="0"/>
              </a:rPr>
              <a:t>值矩阵。</a:t>
            </a:r>
            <a:endParaRPr lang="en-US" altLang="zh-CN" b="0" dirty="0">
              <a:latin typeface="Times New Roman" panose="02020603050405020304" pitchFamily="18" charset="0"/>
              <a:ea typeface="+mn-ea"/>
              <a:cs typeface="Times New Roman" panose="02020603050405020304" pitchFamily="18" charset="0"/>
            </a:endParaRPr>
          </a:p>
          <a:p>
            <a:r>
              <a:rPr lang="zh-CN" altLang="en-US" b="0" dirty="0">
                <a:latin typeface="Times New Roman" panose="02020603050405020304" pitchFamily="18" charset="0"/>
                <a:ea typeface="+mn-ea"/>
                <a:cs typeface="Times New Roman" panose="02020603050405020304" pitchFamily="18" charset="0"/>
              </a:rPr>
              <a:t>矩阵中的每一个元素表示在某个状态下选择某个可取动作可以获得的奖励。</a:t>
            </a:r>
            <a:endParaRPr lang="en-US" altLang="zh-CN" b="0" dirty="0">
              <a:latin typeface="Times New Roman" panose="02020603050405020304" pitchFamily="18" charset="0"/>
              <a:ea typeface="+mn-ea"/>
              <a:cs typeface="Times New Roman" panose="02020603050405020304" pitchFamily="18" charset="0"/>
            </a:endParaRPr>
          </a:p>
          <a:p>
            <a:r>
              <a:rPr lang="zh-CN" altLang="zh-CN" b="0" dirty="0">
                <a:latin typeface="Times New Roman" panose="02020603050405020304" pitchFamily="18" charset="0"/>
                <a:ea typeface="+mn-ea"/>
                <a:cs typeface="Times New Roman" panose="02020603050405020304" pitchFamily="18" charset="0"/>
              </a:rPr>
              <a:t>其中</a:t>
            </a:r>
            <a:r>
              <a:rPr lang="en-US" altLang="zh-CN" b="0" dirty="0">
                <a:latin typeface="Times New Roman" panose="02020603050405020304" pitchFamily="18" charset="0"/>
                <a:ea typeface="+mn-ea"/>
                <a:cs typeface="Times New Roman" panose="02020603050405020304" pitchFamily="18" charset="0"/>
              </a:rPr>
              <a:t>-1</a:t>
            </a:r>
            <a:r>
              <a:rPr lang="zh-CN" altLang="zh-CN" b="0" dirty="0">
                <a:latin typeface="Times New Roman" panose="02020603050405020304" pitchFamily="18" charset="0"/>
                <a:ea typeface="+mn-ea"/>
                <a:cs typeface="Times New Roman" panose="02020603050405020304" pitchFamily="18" charset="0"/>
              </a:rPr>
              <a:t>代表两个</a:t>
            </a:r>
            <a:r>
              <a:rPr lang="zh-CN" altLang="en-US" b="0" dirty="0">
                <a:latin typeface="Times New Roman" panose="02020603050405020304" pitchFamily="18" charset="0"/>
                <a:ea typeface="+mn-ea"/>
                <a:cs typeface="Times New Roman" panose="02020603050405020304" pitchFamily="18" charset="0"/>
              </a:rPr>
              <a:t>结</a:t>
            </a:r>
            <a:r>
              <a:rPr lang="zh-CN" altLang="zh-CN" b="0" dirty="0">
                <a:latin typeface="Times New Roman" panose="02020603050405020304" pitchFamily="18" charset="0"/>
                <a:ea typeface="+mn-ea"/>
                <a:cs typeface="Times New Roman" panose="02020603050405020304" pitchFamily="18" charset="0"/>
              </a:rPr>
              <a:t>点</a:t>
            </a:r>
            <a:r>
              <a:rPr lang="zh-CN" altLang="en-US" b="0" dirty="0">
                <a:latin typeface="Times New Roman" panose="02020603050405020304" pitchFamily="18" charset="0"/>
                <a:ea typeface="+mn-ea"/>
                <a:cs typeface="Times New Roman" panose="02020603050405020304" pitchFamily="18" charset="0"/>
              </a:rPr>
              <a:t>之间</a:t>
            </a:r>
            <a:r>
              <a:rPr lang="zh-CN" altLang="zh-CN" b="0" dirty="0">
                <a:latin typeface="Times New Roman" panose="02020603050405020304" pitchFamily="18" charset="0"/>
                <a:ea typeface="+mn-ea"/>
                <a:cs typeface="Times New Roman" panose="02020603050405020304" pitchFamily="18" charset="0"/>
              </a:rPr>
              <a:t>没有边相连，</a:t>
            </a:r>
            <a:r>
              <a:rPr lang="zh-CN" altLang="en-US" b="0" dirty="0">
                <a:latin typeface="Times New Roman" panose="02020603050405020304" pitchFamily="18" charset="0"/>
                <a:ea typeface="+mn-ea"/>
                <a:cs typeface="Times New Roman" panose="02020603050405020304" pitchFamily="18" charset="0"/>
              </a:rPr>
              <a:t>即动作不可取</a:t>
            </a:r>
            <a:r>
              <a:rPr lang="zh-CN" altLang="zh-CN" b="0" dirty="0">
                <a:latin typeface="Times New Roman" panose="02020603050405020304" pitchFamily="18" charset="0"/>
                <a:ea typeface="+mn-ea"/>
                <a:cs typeface="Times New Roman" panose="02020603050405020304" pitchFamily="18" charset="0"/>
              </a:rPr>
              <a:t>。</a:t>
            </a:r>
            <a:endParaRPr lang="en-US" altLang="zh-CN" b="0" dirty="0">
              <a:latin typeface="Times New Roman" panose="02020603050405020304" pitchFamily="18" charset="0"/>
              <a:ea typeface="+mn-ea"/>
              <a:cs typeface="Times New Roman" panose="02020603050405020304" pitchFamily="18" charset="0"/>
            </a:endParaRPr>
          </a:p>
        </p:txBody>
      </p:sp>
      <p:sp>
        <p:nvSpPr>
          <p:cNvPr id="4" name="标题 1"/>
          <p:cNvSpPr txBox="1">
            <a:spLocks/>
          </p:cNvSpPr>
          <p:nvPr/>
        </p:nvSpPr>
        <p:spPr bwMode="gray">
          <a:xfrm>
            <a:off x="1187624" y="260648"/>
            <a:ext cx="7391400" cy="714375"/>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Calibri" pitchFamily="34" charset="0"/>
              </a:defRPr>
            </a:lvl2pPr>
            <a:lvl3pPr algn="l" rtl="0" eaLnBrk="0" fontAlgn="base" hangingPunct="0">
              <a:spcBef>
                <a:spcPct val="0"/>
              </a:spcBef>
              <a:spcAft>
                <a:spcPct val="0"/>
              </a:spcAft>
              <a:defRPr sz="3600" b="1">
                <a:solidFill>
                  <a:srgbClr val="FFFFFF"/>
                </a:solidFill>
                <a:latin typeface="Calibri" pitchFamily="34" charset="0"/>
              </a:defRPr>
            </a:lvl3pPr>
            <a:lvl4pPr algn="l" rtl="0" eaLnBrk="0" fontAlgn="base" hangingPunct="0">
              <a:spcBef>
                <a:spcPct val="0"/>
              </a:spcBef>
              <a:spcAft>
                <a:spcPct val="0"/>
              </a:spcAft>
              <a:defRPr sz="3600" b="1">
                <a:solidFill>
                  <a:srgbClr val="FFFFFF"/>
                </a:solidFill>
                <a:latin typeface="Calibri" pitchFamily="34" charset="0"/>
              </a:defRPr>
            </a:lvl4pPr>
            <a:lvl5pPr algn="l" rtl="0" eaLnBrk="0" fontAlgn="base" hangingPunct="0">
              <a:spcBef>
                <a:spcPct val="0"/>
              </a:spcBef>
              <a:spcAft>
                <a:spcPct val="0"/>
              </a:spcAft>
              <a:defRPr sz="3600" b="1">
                <a:solidFill>
                  <a:srgbClr val="FFFFFF"/>
                </a:solidFill>
                <a:latin typeface="Calibri" pitchFamily="34" charset="0"/>
              </a:defRPr>
            </a:lvl5pPr>
            <a:lvl6pPr marL="457200" algn="l" rtl="0" fontAlgn="base">
              <a:spcBef>
                <a:spcPct val="0"/>
              </a:spcBef>
              <a:spcAft>
                <a:spcPct val="0"/>
              </a:spcAft>
              <a:defRPr sz="3600" b="1">
                <a:solidFill>
                  <a:srgbClr val="FFFFFF"/>
                </a:solidFill>
                <a:latin typeface="Arial" charset="0"/>
              </a:defRPr>
            </a:lvl6pPr>
            <a:lvl7pPr marL="914400" algn="l" rtl="0" fontAlgn="base">
              <a:spcBef>
                <a:spcPct val="0"/>
              </a:spcBef>
              <a:spcAft>
                <a:spcPct val="0"/>
              </a:spcAft>
              <a:defRPr sz="3600" b="1">
                <a:solidFill>
                  <a:srgbClr val="FFFFFF"/>
                </a:solidFill>
                <a:latin typeface="Arial" charset="0"/>
              </a:defRPr>
            </a:lvl7pPr>
            <a:lvl8pPr marL="1371600" algn="l" rtl="0" fontAlgn="base">
              <a:spcBef>
                <a:spcPct val="0"/>
              </a:spcBef>
              <a:spcAft>
                <a:spcPct val="0"/>
              </a:spcAft>
              <a:defRPr sz="3600" b="1">
                <a:solidFill>
                  <a:srgbClr val="FFFFFF"/>
                </a:solidFill>
                <a:latin typeface="Arial" charset="0"/>
              </a:defRPr>
            </a:lvl8pPr>
            <a:lvl9pPr marL="1828800" algn="l" rtl="0" fontAlgn="base">
              <a:spcBef>
                <a:spcPct val="0"/>
              </a:spcBef>
              <a:spcAft>
                <a:spcPct val="0"/>
              </a:spcAft>
              <a:defRPr sz="3600" b="1">
                <a:solidFill>
                  <a:srgbClr val="FFFFFF"/>
                </a:solidFill>
                <a:latin typeface="Arial" charset="0"/>
              </a:defRPr>
            </a:lvl9pPr>
          </a:lstStyle>
          <a:p>
            <a:r>
              <a:rPr lang="en-US" altLang="zh-CN" kern="0" dirty="0"/>
              <a:t>§</a:t>
            </a:r>
            <a:r>
              <a:rPr lang="en-US" altLang="zh-CN" kern="0" dirty="0">
                <a:solidFill>
                  <a:schemeClr val="bg1"/>
                </a:solidFill>
              </a:rPr>
              <a:t> </a:t>
            </a:r>
            <a:r>
              <a:rPr lang="zh-CN" altLang="en-US" kern="0" dirty="0">
                <a:solidFill>
                  <a:schemeClr val="bg1"/>
                </a:solidFill>
              </a:rPr>
              <a:t>模型构建</a:t>
            </a:r>
            <a:endParaRPr lang="zh-CN" altLang="en-US" kern="0" dirty="0"/>
          </a:p>
        </p:txBody>
      </p:sp>
    </p:spTree>
    <p:extLst>
      <p:ext uri="{BB962C8B-B14F-4D97-AF65-F5344CB8AC3E}">
        <p14:creationId xmlns:p14="http://schemas.microsoft.com/office/powerpoint/2010/main" val="638099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gray">
          <a:xfrm>
            <a:off x="1187624" y="260648"/>
            <a:ext cx="7391400" cy="714375"/>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Calibri" pitchFamily="34" charset="0"/>
              </a:defRPr>
            </a:lvl2pPr>
            <a:lvl3pPr algn="l" rtl="0" eaLnBrk="0" fontAlgn="base" hangingPunct="0">
              <a:spcBef>
                <a:spcPct val="0"/>
              </a:spcBef>
              <a:spcAft>
                <a:spcPct val="0"/>
              </a:spcAft>
              <a:defRPr sz="3600" b="1">
                <a:solidFill>
                  <a:srgbClr val="FFFFFF"/>
                </a:solidFill>
                <a:latin typeface="Calibri" pitchFamily="34" charset="0"/>
              </a:defRPr>
            </a:lvl3pPr>
            <a:lvl4pPr algn="l" rtl="0" eaLnBrk="0" fontAlgn="base" hangingPunct="0">
              <a:spcBef>
                <a:spcPct val="0"/>
              </a:spcBef>
              <a:spcAft>
                <a:spcPct val="0"/>
              </a:spcAft>
              <a:defRPr sz="3600" b="1">
                <a:solidFill>
                  <a:srgbClr val="FFFFFF"/>
                </a:solidFill>
                <a:latin typeface="Calibri" pitchFamily="34" charset="0"/>
              </a:defRPr>
            </a:lvl4pPr>
            <a:lvl5pPr algn="l" rtl="0" eaLnBrk="0" fontAlgn="base" hangingPunct="0">
              <a:spcBef>
                <a:spcPct val="0"/>
              </a:spcBef>
              <a:spcAft>
                <a:spcPct val="0"/>
              </a:spcAft>
              <a:defRPr sz="3600" b="1">
                <a:solidFill>
                  <a:srgbClr val="FFFFFF"/>
                </a:solidFill>
                <a:latin typeface="Calibri" pitchFamily="34" charset="0"/>
              </a:defRPr>
            </a:lvl5pPr>
            <a:lvl6pPr marL="457200" algn="l" rtl="0" fontAlgn="base">
              <a:spcBef>
                <a:spcPct val="0"/>
              </a:spcBef>
              <a:spcAft>
                <a:spcPct val="0"/>
              </a:spcAft>
              <a:defRPr sz="3600" b="1">
                <a:solidFill>
                  <a:srgbClr val="FFFFFF"/>
                </a:solidFill>
                <a:latin typeface="Arial" charset="0"/>
              </a:defRPr>
            </a:lvl6pPr>
            <a:lvl7pPr marL="914400" algn="l" rtl="0" fontAlgn="base">
              <a:spcBef>
                <a:spcPct val="0"/>
              </a:spcBef>
              <a:spcAft>
                <a:spcPct val="0"/>
              </a:spcAft>
              <a:defRPr sz="3600" b="1">
                <a:solidFill>
                  <a:srgbClr val="FFFFFF"/>
                </a:solidFill>
                <a:latin typeface="Arial" charset="0"/>
              </a:defRPr>
            </a:lvl7pPr>
            <a:lvl8pPr marL="1371600" algn="l" rtl="0" fontAlgn="base">
              <a:spcBef>
                <a:spcPct val="0"/>
              </a:spcBef>
              <a:spcAft>
                <a:spcPct val="0"/>
              </a:spcAft>
              <a:defRPr sz="3600" b="1">
                <a:solidFill>
                  <a:srgbClr val="FFFFFF"/>
                </a:solidFill>
                <a:latin typeface="Arial" charset="0"/>
              </a:defRPr>
            </a:lvl8pPr>
            <a:lvl9pPr marL="1828800" algn="l" rtl="0" fontAlgn="base">
              <a:spcBef>
                <a:spcPct val="0"/>
              </a:spcBef>
              <a:spcAft>
                <a:spcPct val="0"/>
              </a:spcAft>
              <a:defRPr sz="3600" b="1">
                <a:solidFill>
                  <a:srgbClr val="FFFFFF"/>
                </a:solidFill>
                <a:latin typeface="Arial" charset="0"/>
              </a:defRPr>
            </a:lvl9pPr>
          </a:lstStyle>
          <a:p>
            <a:r>
              <a:rPr lang="en-US" altLang="zh-CN" kern="0" dirty="0"/>
              <a:t>§</a:t>
            </a:r>
            <a:r>
              <a:rPr lang="en-US" altLang="zh-CN" kern="0" dirty="0">
                <a:solidFill>
                  <a:schemeClr val="bg1"/>
                </a:solidFill>
              </a:rPr>
              <a:t> </a:t>
            </a:r>
            <a:r>
              <a:rPr lang="zh-CN" altLang="en-US" kern="0" dirty="0">
                <a:solidFill>
                  <a:schemeClr val="bg1"/>
                </a:solidFill>
              </a:rPr>
              <a:t>模型构建</a:t>
            </a:r>
            <a:endParaRPr lang="zh-CN" altLang="en-US" kern="0" dirty="0"/>
          </a:p>
        </p:txBody>
      </p:sp>
      <p:sp>
        <p:nvSpPr>
          <p:cNvPr id="3" name="矩形 2">
            <a:extLst>
              <a:ext uri="{FF2B5EF4-FFF2-40B4-BE49-F238E27FC236}">
                <a16:creationId xmlns:a16="http://schemas.microsoft.com/office/drawing/2014/main" id="{692737A9-12FC-4CAB-9748-3CDFB17E882D}"/>
              </a:ext>
            </a:extLst>
          </p:cNvPr>
          <p:cNvSpPr/>
          <p:nvPr/>
        </p:nvSpPr>
        <p:spPr>
          <a:xfrm>
            <a:off x="547400" y="1484784"/>
            <a:ext cx="8208912" cy="1200329"/>
          </a:xfrm>
          <a:prstGeom prst="rect">
            <a:avLst/>
          </a:prstGeom>
        </p:spPr>
        <p:txBody>
          <a:bodyPr wrap="square">
            <a:spAutoFit/>
          </a:bodyPr>
          <a:lstStyle/>
          <a:p>
            <a:r>
              <a:rPr lang="zh-CN" altLang="zh-CN" b="0" dirty="0">
                <a:latin typeface="Times New Roman" panose="02020603050405020304" pitchFamily="18" charset="0"/>
                <a:ea typeface="+mn-ea"/>
                <a:cs typeface="Times New Roman" panose="02020603050405020304" pitchFamily="18" charset="0"/>
              </a:rPr>
              <a:t>类似的</a:t>
            </a:r>
            <a:r>
              <a:rPr lang="zh-CN" altLang="en-US" b="0" dirty="0">
                <a:latin typeface="Times New Roman" panose="02020603050405020304" pitchFamily="18" charset="0"/>
                <a:ea typeface="+mn-ea"/>
                <a:cs typeface="Times New Roman" panose="02020603050405020304" pitchFamily="18" charset="0"/>
              </a:rPr>
              <a:t>，</a:t>
            </a:r>
            <a:r>
              <a:rPr lang="zh-CN" altLang="zh-CN" b="0" dirty="0">
                <a:latin typeface="Times New Roman" panose="02020603050405020304" pitchFamily="18" charset="0"/>
                <a:ea typeface="+mn-ea"/>
                <a:cs typeface="Times New Roman" panose="02020603050405020304" pitchFamily="18" charset="0"/>
              </a:rPr>
              <a:t>构建关于状态</a:t>
            </a:r>
            <a:r>
              <a:rPr lang="en-US" altLang="zh-CN" b="0" dirty="0">
                <a:latin typeface="Times New Roman" panose="02020603050405020304" pitchFamily="18" charset="0"/>
                <a:ea typeface="+mn-ea"/>
                <a:cs typeface="Times New Roman" panose="02020603050405020304" pitchFamily="18" charset="0"/>
              </a:rPr>
              <a:t>-</a:t>
            </a:r>
            <a:r>
              <a:rPr lang="zh-CN" altLang="zh-CN" b="0" dirty="0">
                <a:latin typeface="Times New Roman" panose="02020603050405020304" pitchFamily="18" charset="0"/>
                <a:ea typeface="+mn-ea"/>
                <a:cs typeface="Times New Roman" panose="02020603050405020304" pitchFamily="18" charset="0"/>
              </a:rPr>
              <a:t>动作对的矩阵</a:t>
            </a:r>
            <a:r>
              <a:rPr lang="en-US" altLang="zh-CN" b="0" dirty="0">
                <a:latin typeface="Times New Roman" panose="02020603050405020304" pitchFamily="18" charset="0"/>
                <a:ea typeface="+mn-ea"/>
                <a:cs typeface="Times New Roman" panose="02020603050405020304" pitchFamily="18" charset="0"/>
              </a:rPr>
              <a:t>Q</a:t>
            </a:r>
            <a:r>
              <a:rPr lang="zh-CN" altLang="en-US" b="0" dirty="0">
                <a:latin typeface="Times New Roman" panose="02020603050405020304" pitchFamily="18" charset="0"/>
                <a:ea typeface="+mn-ea"/>
                <a:cs typeface="Times New Roman" panose="02020603050405020304" pitchFamily="18" charset="0"/>
              </a:rPr>
              <a:t>。</a:t>
            </a:r>
            <a:endParaRPr lang="en-US" altLang="zh-CN" b="0" dirty="0">
              <a:latin typeface="Times New Roman" panose="02020603050405020304" pitchFamily="18" charset="0"/>
              <a:ea typeface="+mn-ea"/>
              <a:cs typeface="Times New Roman" panose="02020603050405020304" pitchFamily="18" charset="0"/>
            </a:endParaRPr>
          </a:p>
          <a:p>
            <a:r>
              <a:rPr lang="zh-CN" altLang="en-US" b="0" dirty="0">
                <a:latin typeface="Times New Roman" panose="02020603050405020304" pitchFamily="18" charset="0"/>
                <a:ea typeface="+mn-ea"/>
                <a:cs typeface="Times New Roman" panose="02020603050405020304" pitchFamily="18" charset="0"/>
              </a:rPr>
              <a:t>其中的</a:t>
            </a:r>
            <a:r>
              <a:rPr lang="en-US" altLang="zh-CN" b="0" dirty="0">
                <a:latin typeface="Times New Roman" panose="02020603050405020304" pitchFamily="18" charset="0"/>
                <a:ea typeface="+mn-ea"/>
                <a:cs typeface="Times New Roman" panose="02020603050405020304" pitchFamily="18" charset="0"/>
              </a:rPr>
              <a:t>Q</a:t>
            </a:r>
            <a:r>
              <a:rPr lang="zh-CN" altLang="en-US" b="0" dirty="0">
                <a:latin typeface="Times New Roman" panose="02020603050405020304" pitchFamily="18" charset="0"/>
                <a:ea typeface="+mn-ea"/>
                <a:cs typeface="Times New Roman" panose="02020603050405020304" pitchFamily="18" charset="0"/>
              </a:rPr>
              <a:t>值表示在某个状态下采取某个动作所能获得的累积奖励。</a:t>
            </a:r>
            <a:endParaRPr lang="en-US" altLang="zh-CN" b="0" dirty="0">
              <a:latin typeface="Times New Roman" panose="02020603050405020304" pitchFamily="18" charset="0"/>
              <a:ea typeface="+mn-ea"/>
              <a:cs typeface="Times New Roman" panose="02020603050405020304" pitchFamily="18" charset="0"/>
            </a:endParaRPr>
          </a:p>
          <a:p>
            <a:pPr fontAlgn="auto">
              <a:spcBef>
                <a:spcPts val="0"/>
              </a:spcBef>
              <a:spcAft>
                <a:spcPts val="0"/>
              </a:spcAft>
              <a:defRPr/>
            </a:pPr>
            <a:r>
              <a:rPr lang="zh-CN" altLang="en-US" b="0" dirty="0">
                <a:latin typeface="Times New Roman" panose="02020603050405020304" pitchFamily="18" charset="0"/>
                <a:ea typeface="+mn-ea"/>
                <a:cs typeface="Times New Roman" panose="02020603050405020304" pitchFamily="18" charset="0"/>
              </a:rPr>
              <a:t>之后，根据</a:t>
            </a:r>
            <a:r>
              <a:rPr lang="en-US" altLang="zh-CN" b="0" dirty="0">
                <a:latin typeface="Times New Roman" panose="02020603050405020304" pitchFamily="18" charset="0"/>
                <a:ea typeface="+mn-ea"/>
                <a:cs typeface="Times New Roman" panose="02020603050405020304" pitchFamily="18" charset="0"/>
              </a:rPr>
              <a:t>Q-learning</a:t>
            </a:r>
            <a:r>
              <a:rPr lang="zh-CN" altLang="en-US" b="0" dirty="0">
                <a:latin typeface="Times New Roman" panose="02020603050405020304" pitchFamily="18" charset="0"/>
                <a:ea typeface="+mn-ea"/>
                <a:cs typeface="Times New Roman" panose="02020603050405020304" pitchFamily="18" charset="0"/>
              </a:rPr>
              <a:t>算法迭代更新</a:t>
            </a:r>
            <a:r>
              <a:rPr lang="en-US" altLang="zh-CN" b="0" dirty="0">
                <a:latin typeface="Times New Roman" panose="02020603050405020304" pitchFamily="18" charset="0"/>
                <a:ea typeface="+mn-ea"/>
                <a:cs typeface="Times New Roman" panose="02020603050405020304" pitchFamily="18" charset="0"/>
              </a:rPr>
              <a:t>Q</a:t>
            </a:r>
            <a:r>
              <a:rPr lang="zh-CN" altLang="en-US" b="0" dirty="0">
                <a:latin typeface="Times New Roman" panose="02020603050405020304" pitchFamily="18" charset="0"/>
                <a:ea typeface="+mn-ea"/>
                <a:cs typeface="Times New Roman" panose="02020603050405020304" pitchFamily="18" charset="0"/>
              </a:rPr>
              <a:t>矩阵。</a:t>
            </a:r>
            <a:endParaRPr lang="en-US" altLang="zh-CN" b="0" dirty="0">
              <a:latin typeface="Times New Roman" panose="02020603050405020304" pitchFamily="18" charset="0"/>
              <a:ea typeface="+mn-ea"/>
              <a:cs typeface="Times New Roman" panose="02020603050405020304" pitchFamily="18" charset="0"/>
            </a:endParaRPr>
          </a:p>
          <a:p>
            <a:endParaRPr lang="en-US" altLang="zh-CN" b="0" dirty="0">
              <a:latin typeface="Times New Roman" panose="02020603050405020304" pitchFamily="18" charset="0"/>
              <a:ea typeface="+mn-ea"/>
              <a:cs typeface="Times New Roman" panose="02020603050405020304" pitchFamily="18" charset="0"/>
            </a:endParaRPr>
          </a:p>
        </p:txBody>
      </p:sp>
      <p:pic>
        <p:nvPicPr>
          <p:cNvPr id="4"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0" y="2780928"/>
            <a:ext cx="4434963" cy="2952000"/>
          </a:xfrm>
          <a:prstGeom prst="rect">
            <a:avLst/>
          </a:prstGeom>
        </p:spPr>
      </p:pic>
    </p:spTree>
    <p:extLst>
      <p:ext uri="{BB962C8B-B14F-4D97-AF65-F5344CB8AC3E}">
        <p14:creationId xmlns:p14="http://schemas.microsoft.com/office/powerpoint/2010/main" val="81979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latin typeface="+mj-ea"/>
              </a:rPr>
              <a:t>§</a:t>
            </a:r>
            <a:r>
              <a:rPr lang="en-US" altLang="zh-CN" dirty="0">
                <a:solidFill>
                  <a:schemeClr val="bg1"/>
                </a:solidFill>
                <a:latin typeface="+mj-ea"/>
              </a:rPr>
              <a:t> </a:t>
            </a:r>
            <a:r>
              <a:rPr lang="zh-CN" altLang="en-US" dirty="0">
                <a:solidFill>
                  <a:schemeClr val="bg1"/>
                </a:solidFill>
                <a:latin typeface="+mj-ea"/>
              </a:rPr>
              <a:t>纲要</a:t>
            </a:r>
            <a:endParaRPr lang="zh-CN" altLang="en-US" dirty="0">
              <a:latin typeface="+mj-ea"/>
            </a:endParaRPr>
          </a:p>
        </p:txBody>
      </p:sp>
      <p:sp>
        <p:nvSpPr>
          <p:cNvPr id="7" name="文本框 6">
            <a:extLst>
              <a:ext uri="{FF2B5EF4-FFF2-40B4-BE49-F238E27FC236}">
                <a16:creationId xmlns:a16="http://schemas.microsoft.com/office/drawing/2014/main" id="{221BC0DF-AAE0-4701-B026-EA2DF91B50E2}"/>
              </a:ext>
            </a:extLst>
          </p:cNvPr>
          <p:cNvSpPr txBox="1"/>
          <p:nvPr/>
        </p:nvSpPr>
        <p:spPr>
          <a:xfrm>
            <a:off x="1115616" y="2276872"/>
            <a:ext cx="5184576" cy="184665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理论动机</a:t>
            </a:r>
            <a:endParaRPr lang="en-NZ" altLang="zh-CN" sz="2800" dirty="0">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理论架构</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实验结果</a:t>
            </a:r>
            <a:endParaRPr lang="en-NZ" altLang="zh-CN" sz="2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33340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en-US" altLang="zh-CN" dirty="0">
                <a:solidFill>
                  <a:schemeClr val="bg1"/>
                </a:solidFill>
                <a:latin typeface="Times New Roman" panose="02020603050405020304" pitchFamily="18" charset="0"/>
                <a:cs typeface="Times New Roman" panose="02020603050405020304" pitchFamily="18" charset="0"/>
              </a:rPr>
              <a:t>Q-learning</a:t>
            </a:r>
            <a:endParaRPr lang="zh-CN" altLang="en-US"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2E41CD92-BC6E-42A1-8578-05D74EA6EBEC}"/>
              </a:ext>
            </a:extLst>
          </p:cNvPr>
          <p:cNvSpPr/>
          <p:nvPr/>
        </p:nvSpPr>
        <p:spPr>
          <a:xfrm>
            <a:off x="251520" y="1412776"/>
            <a:ext cx="8712968" cy="5078313"/>
          </a:xfrm>
          <a:prstGeom prst="rect">
            <a:avLst/>
          </a:prstGeom>
        </p:spPr>
        <p:txBody>
          <a:bodyPr wrap="square">
            <a:spAutoFit/>
          </a:bodyPr>
          <a:lstStyle/>
          <a:p>
            <a:r>
              <a:rPr lang="en-US" altLang="zh-CN" b="0" dirty="0">
                <a:solidFill>
                  <a:srgbClr val="333333"/>
                </a:solidFill>
                <a:latin typeface="Times New Roman" panose="02020603050405020304" pitchFamily="18" charset="0"/>
                <a:ea typeface="+mn-ea"/>
                <a:cs typeface="Times New Roman" panose="02020603050405020304" pitchFamily="18" charset="0"/>
              </a:rPr>
              <a:t>Q-learning </a:t>
            </a:r>
            <a:r>
              <a:rPr lang="zh-CN" altLang="en-US" b="0" dirty="0">
                <a:solidFill>
                  <a:srgbClr val="333333"/>
                </a:solidFill>
                <a:latin typeface="Times New Roman" panose="02020603050405020304" pitchFamily="18" charset="0"/>
                <a:ea typeface="+mn-ea"/>
                <a:cs typeface="Times New Roman" panose="02020603050405020304" pitchFamily="18" charset="0"/>
              </a:rPr>
              <a:t>是一个基于值的强化学习算法，利用 </a:t>
            </a:r>
            <a:r>
              <a:rPr lang="en-US" altLang="zh-CN" b="0" dirty="0">
                <a:solidFill>
                  <a:srgbClr val="333333"/>
                </a:solidFill>
                <a:latin typeface="Times New Roman" panose="02020603050405020304" pitchFamily="18" charset="0"/>
                <a:ea typeface="+mn-ea"/>
                <a:cs typeface="Times New Roman" panose="02020603050405020304" pitchFamily="18" charset="0"/>
              </a:rPr>
              <a:t>Q </a:t>
            </a:r>
            <a:r>
              <a:rPr lang="zh-CN" altLang="en-US" b="0" dirty="0">
                <a:solidFill>
                  <a:srgbClr val="333333"/>
                </a:solidFill>
                <a:latin typeface="Times New Roman" panose="02020603050405020304" pitchFamily="18" charset="0"/>
                <a:ea typeface="+mn-ea"/>
                <a:cs typeface="Times New Roman" panose="02020603050405020304" pitchFamily="18" charset="0"/>
              </a:rPr>
              <a:t>函数寻找最优的「动作</a:t>
            </a:r>
            <a:r>
              <a:rPr lang="en-US" altLang="zh-CN" b="0" dirty="0">
                <a:solidFill>
                  <a:srgbClr val="333333"/>
                </a:solidFill>
                <a:latin typeface="Times New Roman" panose="02020603050405020304" pitchFamily="18" charset="0"/>
                <a:ea typeface="+mn-ea"/>
                <a:cs typeface="Times New Roman" panose="02020603050405020304" pitchFamily="18" charset="0"/>
              </a:rPr>
              <a:t>-</a:t>
            </a:r>
            <a:r>
              <a:rPr lang="zh-CN" altLang="en-US" b="0" dirty="0">
                <a:solidFill>
                  <a:srgbClr val="333333"/>
                </a:solidFill>
                <a:latin typeface="Times New Roman" panose="02020603050405020304" pitchFamily="18" charset="0"/>
                <a:ea typeface="+mn-ea"/>
                <a:cs typeface="Times New Roman" panose="02020603050405020304" pitchFamily="18" charset="0"/>
              </a:rPr>
              <a:t>选择」策略。</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r>
              <a:rPr lang="zh-CN" altLang="en-US" b="0" dirty="0">
                <a:solidFill>
                  <a:srgbClr val="333333"/>
                </a:solidFill>
                <a:latin typeface="Times New Roman" panose="02020603050405020304" pitchFamily="18" charset="0"/>
                <a:ea typeface="+mn-ea"/>
                <a:cs typeface="Times New Roman" panose="02020603050405020304" pitchFamily="18" charset="0"/>
              </a:rPr>
              <a:t>它根据动作值函数评估应该选择哪个动作，这个函数决定了处于某一个特定状态以及在该状态下采取特定动作的奖励期望值。</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r>
              <a:rPr lang="zh-CN" altLang="en-US" b="0" dirty="0">
                <a:solidFill>
                  <a:srgbClr val="333333"/>
                </a:solidFill>
                <a:latin typeface="Times New Roman" panose="02020603050405020304" pitchFamily="18" charset="0"/>
                <a:ea typeface="+mn-ea"/>
                <a:cs typeface="Times New Roman" panose="02020603050405020304" pitchFamily="18" charset="0"/>
              </a:rPr>
              <a:t>目的：最大化 </a:t>
            </a:r>
            <a:r>
              <a:rPr lang="en-US" altLang="zh-CN" b="0" dirty="0">
                <a:solidFill>
                  <a:srgbClr val="333333"/>
                </a:solidFill>
                <a:latin typeface="Times New Roman" panose="02020603050405020304" pitchFamily="18" charset="0"/>
                <a:ea typeface="+mn-ea"/>
                <a:cs typeface="Times New Roman" panose="02020603050405020304" pitchFamily="18" charset="0"/>
              </a:rPr>
              <a:t>Q </a:t>
            </a:r>
            <a:r>
              <a:rPr lang="zh-CN" altLang="en-US" b="0" dirty="0">
                <a:solidFill>
                  <a:srgbClr val="333333"/>
                </a:solidFill>
                <a:latin typeface="Times New Roman" panose="02020603050405020304" pitchFamily="18" charset="0"/>
                <a:ea typeface="+mn-ea"/>
                <a:cs typeface="Times New Roman" panose="02020603050405020304" pitchFamily="18" charset="0"/>
              </a:rPr>
              <a:t>函数的值（给定一个状态和动作时的未来奖励期望）。</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r>
              <a:rPr lang="en-US" altLang="zh-CN" b="0" dirty="0">
                <a:solidFill>
                  <a:srgbClr val="333333"/>
                </a:solidFill>
                <a:latin typeface="Times New Roman" panose="02020603050405020304" pitchFamily="18" charset="0"/>
                <a:ea typeface="+mn-ea"/>
                <a:cs typeface="Times New Roman" panose="02020603050405020304" pitchFamily="18" charset="0"/>
              </a:rPr>
              <a:t>Q-table </a:t>
            </a:r>
            <a:r>
              <a:rPr lang="zh-CN" altLang="en-US" b="0" dirty="0">
                <a:solidFill>
                  <a:srgbClr val="333333"/>
                </a:solidFill>
                <a:latin typeface="Times New Roman" panose="02020603050405020304" pitchFamily="18" charset="0"/>
                <a:ea typeface="+mn-ea"/>
                <a:cs typeface="Times New Roman" panose="02020603050405020304" pitchFamily="18" charset="0"/>
              </a:rPr>
              <a:t>帮助我们找到对于每个状态来说的最佳动作。</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r>
              <a:rPr lang="zh-CN" altLang="en-US" b="0" dirty="0">
                <a:solidFill>
                  <a:srgbClr val="333333"/>
                </a:solidFill>
                <a:latin typeface="Times New Roman" panose="02020603050405020304" pitchFamily="18" charset="0"/>
                <a:ea typeface="+mn-ea"/>
                <a:cs typeface="Times New Roman" panose="02020603050405020304" pitchFamily="18" charset="0"/>
              </a:rPr>
              <a:t>通过选择所有可能的动作中最佳的一个来最大化期望奖励。</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r>
              <a:rPr lang="en-US" altLang="zh-CN" b="0" dirty="0">
                <a:solidFill>
                  <a:srgbClr val="333333"/>
                </a:solidFill>
                <a:latin typeface="Times New Roman" panose="02020603050405020304" pitchFamily="18" charset="0"/>
                <a:ea typeface="+mn-ea"/>
                <a:cs typeface="Times New Roman" panose="02020603050405020304" pitchFamily="18" charset="0"/>
              </a:rPr>
              <a:t>Q </a:t>
            </a:r>
            <a:r>
              <a:rPr lang="zh-CN" altLang="en-US" b="0" dirty="0">
                <a:solidFill>
                  <a:srgbClr val="333333"/>
                </a:solidFill>
                <a:latin typeface="Times New Roman" panose="02020603050405020304" pitchFamily="18" charset="0"/>
                <a:ea typeface="+mn-ea"/>
                <a:cs typeface="Times New Roman" panose="02020603050405020304" pitchFamily="18" charset="0"/>
              </a:rPr>
              <a:t>作为某一特定状态下采取某一特定动作的质量的度量。</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r>
              <a:rPr lang="zh-CN" altLang="en-US" b="0" dirty="0">
                <a:solidFill>
                  <a:srgbClr val="333333"/>
                </a:solidFill>
                <a:latin typeface="Times New Roman" panose="02020603050405020304" pitchFamily="18" charset="0"/>
                <a:ea typeface="+mn-ea"/>
                <a:cs typeface="Times New Roman" panose="02020603050405020304" pitchFamily="18" charset="0"/>
              </a:rPr>
              <a:t>函数 </a:t>
            </a:r>
            <a:r>
              <a:rPr lang="en-US" altLang="zh-CN" b="0" dirty="0">
                <a:solidFill>
                  <a:srgbClr val="333333"/>
                </a:solidFill>
                <a:latin typeface="Times New Roman" panose="02020603050405020304" pitchFamily="18" charset="0"/>
                <a:ea typeface="+mn-ea"/>
                <a:cs typeface="Times New Roman" panose="02020603050405020304" pitchFamily="18" charset="0"/>
              </a:rPr>
              <a:t>Q</a:t>
            </a:r>
            <a:r>
              <a:rPr lang="zh-CN" altLang="en-US" b="0" dirty="0">
                <a:solidFill>
                  <a:srgbClr val="333333"/>
                </a:solidFill>
                <a:latin typeface="Times New Roman" panose="02020603050405020304" pitchFamily="18" charset="0"/>
                <a:ea typeface="+mn-ea"/>
                <a:cs typeface="Times New Roman" panose="02020603050405020304" pitchFamily="18" charset="0"/>
              </a:rPr>
              <a:t>（</a:t>
            </a:r>
            <a:r>
              <a:rPr lang="en-US" altLang="zh-CN" b="0" dirty="0">
                <a:solidFill>
                  <a:srgbClr val="333333"/>
                </a:solidFill>
                <a:latin typeface="Times New Roman" panose="02020603050405020304" pitchFamily="18" charset="0"/>
                <a:ea typeface="+mn-ea"/>
                <a:cs typeface="Times New Roman" panose="02020603050405020304" pitchFamily="18" charset="0"/>
              </a:rPr>
              <a:t>state</a:t>
            </a:r>
            <a:r>
              <a:rPr lang="zh-CN" altLang="en-US" b="0" dirty="0">
                <a:solidFill>
                  <a:srgbClr val="333333"/>
                </a:solidFill>
                <a:latin typeface="Times New Roman" panose="02020603050405020304" pitchFamily="18" charset="0"/>
                <a:ea typeface="+mn-ea"/>
                <a:cs typeface="Times New Roman" panose="02020603050405020304" pitchFamily="18" charset="0"/>
              </a:rPr>
              <a:t>，</a:t>
            </a:r>
            <a:r>
              <a:rPr lang="en-US" altLang="zh-CN" b="0" dirty="0">
                <a:solidFill>
                  <a:srgbClr val="333333"/>
                </a:solidFill>
                <a:latin typeface="Times New Roman" panose="02020603050405020304" pitchFamily="18" charset="0"/>
                <a:ea typeface="+mn-ea"/>
                <a:cs typeface="Times New Roman" panose="02020603050405020304" pitchFamily="18" charset="0"/>
              </a:rPr>
              <a:t>action</a:t>
            </a:r>
            <a:r>
              <a:rPr lang="zh-CN" altLang="en-US" b="0" dirty="0">
                <a:solidFill>
                  <a:srgbClr val="333333"/>
                </a:solidFill>
                <a:latin typeface="Times New Roman" panose="02020603050405020304" pitchFamily="18" charset="0"/>
                <a:ea typeface="+mn-ea"/>
                <a:cs typeface="Times New Roman" panose="02020603050405020304" pitchFamily="18" charset="0"/>
              </a:rPr>
              <a:t>）→返回在当前状态下采取该动作的未来奖励期望。</a:t>
            </a:r>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r>
              <a:rPr lang="zh-CN" altLang="en-US" b="0" dirty="0">
                <a:solidFill>
                  <a:srgbClr val="333333"/>
                </a:solidFill>
                <a:latin typeface="Times New Roman" panose="02020603050405020304" pitchFamily="18" charset="0"/>
                <a:ea typeface="+mn-ea"/>
                <a:cs typeface="Times New Roman" panose="02020603050405020304" pitchFamily="18" charset="0"/>
              </a:rPr>
              <a:t>这个函数可以通过 </a:t>
            </a:r>
            <a:r>
              <a:rPr lang="en-US" altLang="zh-CN" b="0" dirty="0">
                <a:solidFill>
                  <a:srgbClr val="333333"/>
                </a:solidFill>
                <a:latin typeface="Times New Roman" panose="02020603050405020304" pitchFamily="18" charset="0"/>
                <a:ea typeface="+mn-ea"/>
                <a:cs typeface="Times New Roman" panose="02020603050405020304" pitchFamily="18" charset="0"/>
              </a:rPr>
              <a:t>Q-learning </a:t>
            </a:r>
            <a:r>
              <a:rPr lang="zh-CN" altLang="en-US" b="0" dirty="0">
                <a:solidFill>
                  <a:srgbClr val="333333"/>
                </a:solidFill>
                <a:latin typeface="Times New Roman" panose="02020603050405020304" pitchFamily="18" charset="0"/>
                <a:ea typeface="+mn-ea"/>
                <a:cs typeface="Times New Roman" panose="02020603050405020304" pitchFamily="18" charset="0"/>
              </a:rPr>
              <a:t>算法来估计，使用 </a:t>
            </a:r>
            <a:r>
              <a:rPr lang="en-US" altLang="zh-CN" b="0" dirty="0">
                <a:solidFill>
                  <a:srgbClr val="333333"/>
                </a:solidFill>
                <a:latin typeface="Times New Roman" panose="02020603050405020304" pitchFamily="18" charset="0"/>
                <a:ea typeface="+mn-ea"/>
                <a:cs typeface="Times New Roman" panose="02020603050405020304" pitchFamily="18" charset="0"/>
              </a:rPr>
              <a:t>Bellman </a:t>
            </a:r>
            <a:r>
              <a:rPr lang="zh-CN" altLang="en-US" b="0" dirty="0">
                <a:solidFill>
                  <a:srgbClr val="333333"/>
                </a:solidFill>
                <a:latin typeface="Times New Roman" panose="02020603050405020304" pitchFamily="18" charset="0"/>
                <a:ea typeface="+mn-ea"/>
                <a:cs typeface="Times New Roman" panose="02020603050405020304" pitchFamily="18" charset="0"/>
              </a:rPr>
              <a:t>方程迭代地更新 </a:t>
            </a:r>
            <a:r>
              <a:rPr lang="en-US" altLang="zh-CN" b="0" dirty="0">
                <a:solidFill>
                  <a:srgbClr val="333333"/>
                </a:solidFill>
                <a:latin typeface="Times New Roman" panose="02020603050405020304" pitchFamily="18" charset="0"/>
                <a:ea typeface="+mn-ea"/>
                <a:cs typeface="Times New Roman" panose="02020603050405020304" pitchFamily="18" charset="0"/>
              </a:rPr>
              <a:t>Q(s</a:t>
            </a:r>
            <a:r>
              <a:rPr lang="zh-CN" altLang="en-US" b="0" dirty="0">
                <a:solidFill>
                  <a:srgbClr val="333333"/>
                </a:solidFill>
                <a:latin typeface="Times New Roman" panose="02020603050405020304" pitchFamily="18" charset="0"/>
                <a:ea typeface="+mn-ea"/>
                <a:cs typeface="Times New Roman" panose="02020603050405020304" pitchFamily="18" charset="0"/>
              </a:rPr>
              <a:t>，</a:t>
            </a:r>
            <a:r>
              <a:rPr lang="en-US" altLang="zh-CN" b="0" dirty="0">
                <a:solidFill>
                  <a:srgbClr val="333333"/>
                </a:solidFill>
                <a:latin typeface="Times New Roman" panose="02020603050405020304" pitchFamily="18" charset="0"/>
                <a:ea typeface="+mn-ea"/>
                <a:cs typeface="Times New Roman" panose="02020603050405020304" pitchFamily="18" charset="0"/>
              </a:rPr>
              <a:t>a)</a:t>
            </a:r>
          </a:p>
          <a:p>
            <a:endParaRPr lang="en-US" altLang="zh-CN" b="0" dirty="0">
              <a:solidFill>
                <a:srgbClr val="333333"/>
              </a:solidFill>
              <a:latin typeface="Times New Roman" panose="02020603050405020304" pitchFamily="18" charset="0"/>
              <a:ea typeface="+mn-ea"/>
              <a:cs typeface="Times New Roman" panose="02020603050405020304" pitchFamily="18" charset="0"/>
            </a:endParaRPr>
          </a:p>
          <a:p>
            <a:r>
              <a:rPr lang="en-US" altLang="zh-CN" b="0" dirty="0">
                <a:solidFill>
                  <a:srgbClr val="333333"/>
                </a:solidFill>
                <a:latin typeface="Times New Roman" panose="02020603050405020304" pitchFamily="18" charset="0"/>
                <a:ea typeface="+mn-ea"/>
                <a:cs typeface="Times New Roman" panose="02020603050405020304" pitchFamily="18" charset="0"/>
              </a:rPr>
              <a:t>Q-table </a:t>
            </a:r>
            <a:r>
              <a:rPr lang="zh-CN" altLang="en-US" b="0" dirty="0">
                <a:solidFill>
                  <a:srgbClr val="333333"/>
                </a:solidFill>
                <a:latin typeface="Times New Roman" panose="02020603050405020304" pitchFamily="18" charset="0"/>
                <a:ea typeface="+mn-ea"/>
                <a:cs typeface="Times New Roman" panose="02020603050405020304" pitchFamily="18" charset="0"/>
              </a:rPr>
              <a:t>给出相同的任意的设定值→ 随着对环境的持续探索→</a:t>
            </a:r>
            <a:r>
              <a:rPr lang="en-US" altLang="zh-CN" b="0" dirty="0">
                <a:solidFill>
                  <a:srgbClr val="333333"/>
                </a:solidFill>
                <a:latin typeface="Times New Roman" panose="02020603050405020304" pitchFamily="18" charset="0"/>
                <a:ea typeface="+mn-ea"/>
                <a:cs typeface="Times New Roman" panose="02020603050405020304" pitchFamily="18" charset="0"/>
              </a:rPr>
              <a:t>Q </a:t>
            </a:r>
            <a:r>
              <a:rPr lang="zh-CN" altLang="en-US" b="0" dirty="0">
                <a:solidFill>
                  <a:srgbClr val="333333"/>
                </a:solidFill>
                <a:latin typeface="Times New Roman" panose="02020603050405020304" pitchFamily="18" charset="0"/>
                <a:ea typeface="+mn-ea"/>
                <a:cs typeface="Times New Roman" panose="02020603050405020304" pitchFamily="18" charset="0"/>
              </a:rPr>
              <a:t>给出越来越好的近似。</a:t>
            </a:r>
            <a:endParaRPr lang="zh-CN" altLang="en-US"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19809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en-US" altLang="zh-CN" dirty="0">
                <a:solidFill>
                  <a:schemeClr val="bg1"/>
                </a:solidFill>
                <a:latin typeface="Times New Roman" panose="02020603050405020304" pitchFamily="18" charset="0"/>
                <a:cs typeface="Times New Roman" panose="02020603050405020304" pitchFamily="18" charset="0"/>
              </a:rPr>
              <a:t>Q-learning</a:t>
            </a:r>
            <a:r>
              <a:rPr lang="zh-CN" altLang="en-US" dirty="0">
                <a:solidFill>
                  <a:schemeClr val="bg1"/>
                </a:solidFill>
                <a:latin typeface="Times New Roman" panose="02020603050405020304" pitchFamily="18" charset="0"/>
                <a:cs typeface="Times New Roman" panose="02020603050405020304" pitchFamily="18" charset="0"/>
              </a:rPr>
              <a:t>理论</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616B60A-A891-486C-9E0E-B99CA5C7E3C3}"/>
                  </a:ext>
                </a:extLst>
              </p:cNvPr>
              <p:cNvSpPr/>
              <p:nvPr/>
            </p:nvSpPr>
            <p:spPr>
              <a:xfrm>
                <a:off x="827584" y="1484784"/>
                <a:ext cx="6840760" cy="585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𝑄</m:t>
                      </m:r>
                      <m:d>
                        <m:dPr>
                          <m:ctrlPr>
                            <a:rPr lang="zh-CN" altLang="zh-CN" i="1">
                              <a:latin typeface="Cambria Math" panose="02040503050406030204" pitchFamily="18" charset="0"/>
                            </a:rPr>
                          </m:ctrlPr>
                        </m:dPr>
                        <m:e>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𝐴</m:t>
                          </m:r>
                        </m:e>
                      </m:d>
                      <m:r>
                        <a:rPr lang="en-US" altLang="zh-CN" i="1">
                          <a:latin typeface="Cambria Math" panose="02040503050406030204" pitchFamily="18" charset="0"/>
                        </a:rPr>
                        <m:t>←</m:t>
                      </m:r>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𝛼</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𝛾</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a:rPr lang="en-US" altLang="zh-CN" i="1">
                                      <a:latin typeface="Cambria Math" panose="02040503050406030204" pitchFamily="18" charset="0"/>
                                    </a:rPr>
                                    <m:t>𝑚𝑎𝑥</m:t>
                                  </m:r>
                                </m:e>
                                <m:lim>
                                  <m:r>
                                    <a:rPr lang="en-US" altLang="zh-CN" i="1">
                                      <a:latin typeface="Cambria Math" panose="02040503050406030204" pitchFamily="18" charset="0"/>
                                    </a:rPr>
                                    <m:t>𝑎</m:t>
                                  </m:r>
                                </m:lim>
                              </m:limLow>
                            </m:fName>
                            <m:e>
                              <m:r>
                                <a:rPr lang="en-US" altLang="zh-CN" i="1">
                                  <a:latin typeface="Cambria Math" panose="02040503050406030204" pitchFamily="18" charset="0"/>
                                </a:rPr>
                                <m:t>𝑄</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𝑎</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e>
                      </m:d>
                    </m:oMath>
                  </m:oMathPara>
                </a14:m>
                <a:endParaRPr lang="zh-CN" altLang="en-US" i="1" dirty="0"/>
              </a:p>
            </p:txBody>
          </p:sp>
        </mc:Choice>
        <mc:Fallback xmlns="">
          <p:sp>
            <p:nvSpPr>
              <p:cNvPr id="5" name="矩形 4">
                <a:extLst>
                  <a:ext uri="{FF2B5EF4-FFF2-40B4-BE49-F238E27FC236}">
                    <a16:creationId xmlns:a16="http://schemas.microsoft.com/office/drawing/2014/main" id="{A616B60A-A891-486C-9E0E-B99CA5C7E3C3}"/>
                  </a:ext>
                </a:extLst>
              </p:cNvPr>
              <p:cNvSpPr>
                <a:spLocks noRot="1" noChangeAspect="1" noMove="1" noResize="1" noEditPoints="1" noAdjustHandles="1" noChangeArrowheads="1" noChangeShapeType="1" noTextEdit="1"/>
              </p:cNvSpPr>
              <p:nvPr/>
            </p:nvSpPr>
            <p:spPr>
              <a:xfrm>
                <a:off x="827584" y="1484784"/>
                <a:ext cx="6840760" cy="58528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BDEEF8F-6CD6-40ED-BFCC-F40674C132A9}"/>
                  </a:ext>
                </a:extLst>
              </p:cNvPr>
              <p:cNvSpPr/>
              <p:nvPr/>
            </p:nvSpPr>
            <p:spPr>
              <a:xfrm>
                <a:off x="1403648" y="2094074"/>
                <a:ext cx="5395575" cy="585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𝑄</m:t>
                      </m:r>
                      <m:d>
                        <m:dPr>
                          <m:ctrlPr>
                            <a:rPr lang="zh-CN" altLang="zh-CN" i="1">
                              <a:latin typeface="Cambria Math" panose="02040503050406030204" pitchFamily="18" charset="0"/>
                            </a:rPr>
                          </m:ctrlPr>
                        </m:dPr>
                        <m:e>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𝐴</m:t>
                          </m:r>
                        </m:e>
                      </m:d>
                      <m:r>
                        <a:rPr lang="en-US" altLang="zh-CN" i="1">
                          <a:latin typeface="Cambria Math" panose="02040503050406030204" pitchFamily="18" charset="0"/>
                        </a:rPr>
                        <m:t>←(1−</m:t>
                      </m:r>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𝑄</m:t>
                      </m:r>
                      <m:r>
                        <a:rPr lang="en-US" altLang="zh-CN" i="1">
                          <a:latin typeface="Cambria Math" panose="02040503050406030204" pitchFamily="18" charset="0"/>
                        </a:rPr>
                        <m:t>(</m:t>
                      </m:r>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b="0" i="1" smtClean="0">
                          <a:latin typeface="Cambria Math" panose="02040503050406030204" pitchFamily="18" charset="0"/>
                        </a:rPr>
                        <m:t>𝛼</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𝛾</m:t>
                          </m:r>
                          <m:func>
                            <m:funcPr>
                              <m:ctrlPr>
                                <a:rPr lang="zh-CN" altLang="zh-CN" i="1">
                                  <a:latin typeface="Cambria Math" panose="02040503050406030204" pitchFamily="18" charset="0"/>
                                </a:rPr>
                              </m:ctrlPr>
                            </m:funcPr>
                            <m:fName>
                              <m:limLow>
                                <m:limLowPr>
                                  <m:ctrlPr>
                                    <a:rPr lang="zh-CN" altLang="zh-CN" i="1">
                                      <a:latin typeface="Cambria Math" panose="02040503050406030204" pitchFamily="18" charset="0"/>
                                    </a:rPr>
                                  </m:ctrlPr>
                                </m:limLowPr>
                                <m:e>
                                  <m:r>
                                    <a:rPr lang="en-US" altLang="zh-CN" i="1">
                                      <a:latin typeface="Cambria Math" panose="02040503050406030204" pitchFamily="18" charset="0"/>
                                    </a:rPr>
                                    <m:t>𝑚𝑎𝑥</m:t>
                                  </m:r>
                                </m:e>
                                <m:lim>
                                  <m:r>
                                    <a:rPr lang="en-US" altLang="zh-CN" i="1">
                                      <a:latin typeface="Cambria Math" panose="02040503050406030204" pitchFamily="18" charset="0"/>
                                    </a:rPr>
                                    <m:t>𝑎</m:t>
                                  </m:r>
                                </m:lim>
                              </m:limLow>
                            </m:fName>
                            <m:e>
                              <m:r>
                                <a:rPr lang="en-US" altLang="zh-CN" i="1">
                                  <a:latin typeface="Cambria Math" panose="02040503050406030204" pitchFamily="18" charset="0"/>
                                </a:rPr>
                                <m:t>𝑄</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𝑎</m:t>
                                  </m:r>
                                </m:e>
                              </m:d>
                            </m:e>
                          </m:func>
                        </m:e>
                      </m:d>
                    </m:oMath>
                  </m:oMathPara>
                </a14:m>
                <a:endParaRPr lang="zh-CN" altLang="en-US" i="1" dirty="0"/>
              </a:p>
            </p:txBody>
          </p:sp>
        </mc:Choice>
        <mc:Fallback xmlns="">
          <p:sp>
            <p:nvSpPr>
              <p:cNvPr id="6" name="矩形 5">
                <a:extLst>
                  <a:ext uri="{FF2B5EF4-FFF2-40B4-BE49-F238E27FC236}">
                    <a16:creationId xmlns:a16="http://schemas.microsoft.com/office/drawing/2014/main" id="{2BDEEF8F-6CD6-40ED-BFCC-F40674C132A9}"/>
                  </a:ext>
                </a:extLst>
              </p:cNvPr>
              <p:cNvSpPr>
                <a:spLocks noRot="1" noChangeAspect="1" noMove="1" noResize="1" noEditPoints="1" noAdjustHandles="1" noChangeArrowheads="1" noChangeShapeType="1" noTextEdit="1"/>
              </p:cNvSpPr>
              <p:nvPr/>
            </p:nvSpPr>
            <p:spPr>
              <a:xfrm>
                <a:off x="1403648" y="2094074"/>
                <a:ext cx="5395575" cy="58528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D678D18-4282-4443-971A-78973C24FFDF}"/>
                  </a:ext>
                </a:extLst>
              </p:cNvPr>
              <p:cNvSpPr txBox="1"/>
              <p:nvPr/>
            </p:nvSpPr>
            <p:spPr>
              <a:xfrm>
                <a:off x="2929804" y="2591575"/>
                <a:ext cx="1318160" cy="338554"/>
              </a:xfrm>
              <a:prstGeom prst="rect">
                <a:avLst/>
              </a:prstGeom>
              <a:noFill/>
            </p:spPr>
            <p:txBody>
              <a:bodyPr wrap="square" rtlCol="0">
                <a:spAutoFit/>
              </a:bodyPr>
              <a:lstStyle/>
              <a:p>
                <a14:m>
                  <m:oMath xmlns:m="http://schemas.openxmlformats.org/officeDocument/2006/math">
                    <m:r>
                      <a:rPr lang="en-US" altLang="zh-CN" sz="1600" b="1" i="1" dirty="0" smtClean="0">
                        <a:latin typeface="Cambria Math" panose="02040503050406030204" pitchFamily="18" charset="0"/>
                        <a:ea typeface="+mn-ea"/>
                        <a:cs typeface="Times New Roman" panose="02020603050405020304" pitchFamily="18" charset="0"/>
                      </a:rPr>
                      <m:t>𝑸</m:t>
                    </m:r>
                  </m:oMath>
                </a14:m>
                <a:r>
                  <a:rPr lang="zh-CN" altLang="en-US" sz="1600" dirty="0">
                    <a:latin typeface="Times New Roman" panose="02020603050405020304" pitchFamily="18" charset="0"/>
                    <a:ea typeface="+mn-ea"/>
                    <a:cs typeface="Times New Roman" panose="02020603050405020304" pitchFamily="18" charset="0"/>
                  </a:rPr>
                  <a:t>估计值</a:t>
                </a:r>
              </a:p>
            </p:txBody>
          </p:sp>
        </mc:Choice>
        <mc:Fallback xmlns="">
          <p:sp>
            <p:nvSpPr>
              <p:cNvPr id="7" name="文本框 6">
                <a:extLst>
                  <a:ext uri="{FF2B5EF4-FFF2-40B4-BE49-F238E27FC236}">
                    <a16:creationId xmlns:a16="http://schemas.microsoft.com/office/drawing/2014/main" id="{8D678D18-4282-4443-971A-78973C24FFDF}"/>
                  </a:ext>
                </a:extLst>
              </p:cNvPr>
              <p:cNvSpPr txBox="1">
                <a:spLocks noRot="1" noChangeAspect="1" noMove="1" noResize="1" noEditPoints="1" noAdjustHandles="1" noChangeArrowheads="1" noChangeShapeType="1" noTextEdit="1"/>
              </p:cNvSpPr>
              <p:nvPr/>
            </p:nvSpPr>
            <p:spPr>
              <a:xfrm>
                <a:off x="2929804" y="2591575"/>
                <a:ext cx="1318160" cy="338554"/>
              </a:xfrm>
              <a:prstGeom prst="rect">
                <a:avLst/>
              </a:prstGeom>
              <a:blipFill>
                <a:blip r:embed="rId4"/>
                <a:stretch>
                  <a:fillRect t="-7143" b="-19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F392A52-2D9C-478D-A4F6-A3ADD3B01CA4}"/>
                  </a:ext>
                </a:extLst>
              </p:cNvPr>
              <p:cNvSpPr txBox="1"/>
              <p:nvPr/>
            </p:nvSpPr>
            <p:spPr>
              <a:xfrm>
                <a:off x="4983533" y="2655561"/>
                <a:ext cx="1080120" cy="338554"/>
              </a:xfrm>
              <a:prstGeom prst="rect">
                <a:avLst/>
              </a:prstGeom>
              <a:noFill/>
            </p:spPr>
            <p:txBody>
              <a:bodyPr wrap="square" rtlCol="0">
                <a:spAutoFit/>
              </a:bodyPr>
              <a:lstStyle/>
              <a:p>
                <a14:m>
                  <m:oMath xmlns:m="http://schemas.openxmlformats.org/officeDocument/2006/math">
                    <m:r>
                      <a:rPr lang="en-US" altLang="zh-CN" sz="1600" b="1" i="1" dirty="0" smtClean="0">
                        <a:latin typeface="Cambria Math" panose="02040503050406030204" pitchFamily="18" charset="0"/>
                        <a:ea typeface="+mn-ea"/>
                        <a:cs typeface="Times New Roman" panose="02020603050405020304" pitchFamily="18" charset="0"/>
                      </a:rPr>
                      <m:t>𝑸</m:t>
                    </m:r>
                  </m:oMath>
                </a14:m>
                <a:r>
                  <a:rPr lang="zh-CN" altLang="en-US" sz="1600" dirty="0">
                    <a:latin typeface="Times New Roman" panose="02020603050405020304" pitchFamily="18" charset="0"/>
                    <a:ea typeface="+mn-ea"/>
                    <a:cs typeface="Times New Roman" panose="02020603050405020304" pitchFamily="18" charset="0"/>
                  </a:rPr>
                  <a:t>现实值</a:t>
                </a:r>
              </a:p>
            </p:txBody>
          </p:sp>
        </mc:Choice>
        <mc:Fallback xmlns="">
          <p:sp>
            <p:nvSpPr>
              <p:cNvPr id="8" name="文本框 7">
                <a:extLst>
                  <a:ext uri="{FF2B5EF4-FFF2-40B4-BE49-F238E27FC236}">
                    <a16:creationId xmlns:a16="http://schemas.microsoft.com/office/drawing/2014/main" id="{9F392A52-2D9C-478D-A4F6-A3ADD3B01CA4}"/>
                  </a:ext>
                </a:extLst>
              </p:cNvPr>
              <p:cNvSpPr txBox="1">
                <a:spLocks noRot="1" noChangeAspect="1" noMove="1" noResize="1" noEditPoints="1" noAdjustHandles="1" noChangeArrowheads="1" noChangeShapeType="1" noTextEdit="1"/>
              </p:cNvSpPr>
              <p:nvPr/>
            </p:nvSpPr>
            <p:spPr>
              <a:xfrm>
                <a:off x="4983533" y="2655561"/>
                <a:ext cx="1080120" cy="338554"/>
              </a:xfrm>
              <a:prstGeom prst="rect">
                <a:avLst/>
              </a:prstGeom>
              <a:blipFill>
                <a:blip r:embed="rId5"/>
                <a:stretch>
                  <a:fillRect t="-7273" b="-218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122CAE9A-0BDA-4F83-879F-62244E4F5232}"/>
                  </a:ext>
                </a:extLst>
              </p:cNvPr>
              <p:cNvSpPr/>
              <p:nvPr/>
            </p:nvSpPr>
            <p:spPr>
              <a:xfrm>
                <a:off x="404326" y="3352924"/>
                <a:ext cx="8632170" cy="2308324"/>
              </a:xfrm>
              <a:prstGeom prst="rect">
                <a:avLst/>
              </a:prstGeom>
            </p:spPr>
            <p:txBody>
              <a:bodyPr wrap="square">
                <a:spAutoFit/>
              </a:bodyPr>
              <a:lstStyle/>
              <a:p>
                <a:r>
                  <a:rPr lang="en-US" altLang="zh-CN" b="0" dirty="0">
                    <a:latin typeface="Times New Roman" panose="02020603050405020304" pitchFamily="18" charset="0"/>
                    <a:ea typeface="+mn-ea"/>
                    <a:cs typeface="Times New Roman" panose="02020603050405020304" pitchFamily="18" charset="0"/>
                  </a:rPr>
                  <a:t>Q(S, A)</a:t>
                </a:r>
                <a:r>
                  <a:rPr lang="zh-CN" altLang="zh-CN" b="0" dirty="0">
                    <a:latin typeface="Times New Roman" panose="02020603050405020304" pitchFamily="18" charset="0"/>
                    <a:ea typeface="+mn-ea"/>
                    <a:cs typeface="Times New Roman" panose="02020603050405020304" pitchFamily="18" charset="0"/>
                  </a:rPr>
                  <a:t>为动作值函数，表示在状态</a:t>
                </a:r>
                <a:r>
                  <a:rPr lang="en-US" altLang="zh-CN" b="0" dirty="0">
                    <a:latin typeface="Times New Roman" panose="02020603050405020304" pitchFamily="18" charset="0"/>
                    <a:ea typeface="+mn-ea"/>
                    <a:cs typeface="Times New Roman" panose="02020603050405020304" pitchFamily="18" charset="0"/>
                  </a:rPr>
                  <a:t>S</a:t>
                </a:r>
                <a:r>
                  <a:rPr lang="zh-CN" altLang="zh-CN" b="0" dirty="0">
                    <a:latin typeface="Times New Roman" panose="02020603050405020304" pitchFamily="18" charset="0"/>
                    <a:ea typeface="+mn-ea"/>
                    <a:cs typeface="Times New Roman" panose="02020603050405020304" pitchFamily="18" charset="0"/>
                  </a:rPr>
                  <a:t>下采取动作</a:t>
                </a:r>
                <a:r>
                  <a:rPr lang="en-US" altLang="zh-CN" b="0" dirty="0">
                    <a:latin typeface="Times New Roman" panose="02020603050405020304" pitchFamily="18" charset="0"/>
                    <a:ea typeface="+mn-ea"/>
                    <a:cs typeface="Times New Roman" panose="02020603050405020304" pitchFamily="18" charset="0"/>
                  </a:rPr>
                  <a:t>A</a:t>
                </a:r>
                <a:r>
                  <a:rPr lang="zh-CN" altLang="zh-CN" b="0" dirty="0">
                    <a:latin typeface="Times New Roman" panose="02020603050405020304" pitchFamily="18" charset="0"/>
                    <a:ea typeface="+mn-ea"/>
                    <a:cs typeface="Times New Roman" panose="02020603050405020304" pitchFamily="18" charset="0"/>
                  </a:rPr>
                  <a:t>所能获得的</a:t>
                </a:r>
                <a:r>
                  <a:rPr lang="zh-CN" altLang="en-US" b="0" dirty="0">
                    <a:latin typeface="Times New Roman" panose="02020603050405020304" pitchFamily="18" charset="0"/>
                    <a:ea typeface="+mn-ea"/>
                    <a:cs typeface="Times New Roman" panose="02020603050405020304" pitchFamily="18" charset="0"/>
                  </a:rPr>
                  <a:t>累积奖励</a:t>
                </a:r>
                <a:r>
                  <a:rPr lang="en-US" altLang="zh-CN" b="0" dirty="0">
                    <a:latin typeface="Times New Roman" panose="02020603050405020304" pitchFamily="18" charset="0"/>
                    <a:ea typeface="+mn-ea"/>
                    <a:cs typeface="Times New Roman" panose="02020603050405020304" pitchFamily="18" charset="0"/>
                  </a:rPr>
                  <a:t>expected return</a:t>
                </a:r>
              </a:p>
              <a:p>
                <a:endParaRPr lang="en-US" altLang="zh-CN" b="0" dirty="0">
                  <a:latin typeface="Times New Roman" panose="02020603050405020304" pitchFamily="18" charset="0"/>
                  <a:ea typeface="+mn-ea"/>
                  <a:cs typeface="Times New Roman" panose="02020603050405020304" pitchFamily="18" charset="0"/>
                </a:endParaRPr>
              </a:p>
              <a:p>
                <a:r>
                  <a:rPr lang="en-US" altLang="zh-CN" b="0" dirty="0">
                    <a:latin typeface="Times New Roman" panose="02020603050405020304" pitchFamily="18" charset="0"/>
                    <a:ea typeface="+mn-ea"/>
                    <a:cs typeface="Times New Roman" panose="02020603050405020304" pitchFamily="18" charset="0"/>
                  </a:rPr>
                  <a:t>S’</a:t>
                </a:r>
                <a:r>
                  <a:rPr lang="zh-CN" altLang="en-US" b="0" dirty="0">
                    <a:latin typeface="Times New Roman" panose="02020603050405020304" pitchFamily="18" charset="0"/>
                    <a:ea typeface="+mn-ea"/>
                    <a:cs typeface="Times New Roman" panose="02020603050405020304" pitchFamily="18" charset="0"/>
                  </a:rPr>
                  <a:t> 表示在状态</a:t>
                </a:r>
                <a:r>
                  <a:rPr lang="en-US" altLang="zh-CN" b="0" dirty="0">
                    <a:latin typeface="Times New Roman" panose="02020603050405020304" pitchFamily="18" charset="0"/>
                    <a:ea typeface="+mn-ea"/>
                    <a:cs typeface="Times New Roman" panose="02020603050405020304" pitchFamily="18" charset="0"/>
                  </a:rPr>
                  <a:t>S</a:t>
                </a:r>
                <a:r>
                  <a:rPr lang="zh-CN" altLang="en-US" b="0" dirty="0">
                    <a:latin typeface="Times New Roman" panose="02020603050405020304" pitchFamily="18" charset="0"/>
                    <a:ea typeface="+mn-ea"/>
                    <a:cs typeface="Times New Roman" panose="02020603050405020304" pitchFamily="18" charset="0"/>
                  </a:rPr>
                  <a:t>下采取动作</a:t>
                </a:r>
                <a:r>
                  <a:rPr lang="en-US" altLang="zh-CN" b="0" dirty="0">
                    <a:latin typeface="Times New Roman" panose="02020603050405020304" pitchFamily="18" charset="0"/>
                    <a:ea typeface="+mn-ea"/>
                    <a:cs typeface="Times New Roman" panose="02020603050405020304" pitchFamily="18" charset="0"/>
                  </a:rPr>
                  <a:t>A</a:t>
                </a:r>
                <a:r>
                  <a:rPr lang="zh-CN" altLang="en-US" b="0" dirty="0">
                    <a:latin typeface="Times New Roman" panose="02020603050405020304" pitchFamily="18" charset="0"/>
                    <a:ea typeface="+mn-ea"/>
                    <a:cs typeface="Times New Roman" panose="02020603050405020304" pitchFamily="18" charset="0"/>
                  </a:rPr>
                  <a:t>进入的下一个状态</a:t>
                </a:r>
              </a:p>
              <a:p>
                <a:endParaRPr lang="en-US" altLang="zh-CN" b="0" dirty="0">
                  <a:latin typeface="Times New Roman" panose="02020603050405020304" pitchFamily="18" charset="0"/>
                  <a:ea typeface="+mn-ea"/>
                  <a:cs typeface="Times New Roman" panose="02020603050405020304" pitchFamily="18" charset="0"/>
                </a:endParaRPr>
              </a:p>
              <a:p>
                <a14:m>
                  <m:oMath xmlns:m="http://schemas.openxmlformats.org/officeDocument/2006/math">
                    <m:r>
                      <a:rPr lang="en-US" altLang="zh-CN" b="0" i="1">
                        <a:latin typeface="Cambria Math" panose="02040503050406030204" pitchFamily="18" charset="0"/>
                        <a:ea typeface="+mn-ea"/>
                      </a:rPr>
                      <m:t>𝛼</m:t>
                    </m:r>
                  </m:oMath>
                </a14:m>
                <a:r>
                  <a:rPr lang="zh-CN" altLang="zh-CN" b="0" dirty="0">
                    <a:latin typeface="Times New Roman" panose="02020603050405020304" pitchFamily="18" charset="0"/>
                    <a:ea typeface="+mn-ea"/>
                    <a:cs typeface="Times New Roman" panose="02020603050405020304" pitchFamily="18" charset="0"/>
                  </a:rPr>
                  <a:t>表示学习效率，</a:t>
                </a:r>
                <a:r>
                  <a:rPr lang="en-US" altLang="zh-CN" b="0" dirty="0">
                    <a:latin typeface="Times New Roman" panose="02020603050405020304" pitchFamily="18" charset="0"/>
                    <a:ea typeface="+mn-ea"/>
                    <a:cs typeface="Times New Roman" panose="02020603050405020304" pitchFamily="18" charset="0"/>
                  </a:rPr>
                  <a:t>0&lt;</a:t>
                </a:r>
                <a14:m>
                  <m:oMath xmlns:m="http://schemas.openxmlformats.org/officeDocument/2006/math">
                    <m:r>
                      <a:rPr lang="en-US" altLang="zh-CN" b="0" i="1">
                        <a:latin typeface="Cambria Math" panose="02040503050406030204" pitchFamily="18" charset="0"/>
                        <a:ea typeface="+mn-ea"/>
                      </a:rPr>
                      <m:t>𝛼</m:t>
                    </m:r>
                  </m:oMath>
                </a14:m>
                <a:r>
                  <a:rPr lang="en-US" altLang="zh-CN" b="0" dirty="0">
                    <a:latin typeface="Times New Roman" panose="02020603050405020304" pitchFamily="18" charset="0"/>
                    <a:ea typeface="+mn-ea"/>
                    <a:cs typeface="Times New Roman" panose="02020603050405020304" pitchFamily="18" charset="0"/>
                  </a:rPr>
                  <a:t>&lt;1</a:t>
                </a:r>
                <a:r>
                  <a:rPr lang="zh-CN" altLang="zh-CN" b="0" dirty="0">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b="0" i="1">
                        <a:latin typeface="Cambria Math" panose="02040503050406030204" pitchFamily="18" charset="0"/>
                        <a:ea typeface="+mn-ea"/>
                      </a:rPr>
                      <m:t>𝛼</m:t>
                    </m:r>
                  </m:oMath>
                </a14:m>
                <a:r>
                  <a:rPr lang="zh-CN" altLang="zh-CN" b="0" dirty="0">
                    <a:latin typeface="Times New Roman" panose="02020603050405020304" pitchFamily="18" charset="0"/>
                    <a:ea typeface="+mn-ea"/>
                    <a:cs typeface="Times New Roman" panose="02020603050405020304" pitchFamily="18" charset="0"/>
                  </a:rPr>
                  <a:t>越大，学习效率越高，更新幅度越大</a:t>
                </a:r>
                <a:endParaRPr lang="zh-CN" altLang="en-US" b="0" dirty="0">
                  <a:latin typeface="Times New Roman" panose="02020603050405020304" pitchFamily="18" charset="0"/>
                  <a:ea typeface="+mn-ea"/>
                  <a:cs typeface="Times New Roman" panose="02020603050405020304" pitchFamily="18" charset="0"/>
                </a:endParaRPr>
              </a:p>
              <a:p>
                <a:endParaRPr lang="en-US" altLang="zh-CN" b="0" dirty="0">
                  <a:latin typeface="Times New Roman" panose="02020603050405020304" pitchFamily="18" charset="0"/>
                  <a:ea typeface="+mn-ea"/>
                  <a:cs typeface="Times New Roman" panose="02020603050405020304" pitchFamily="18" charset="0"/>
                </a:endParaRPr>
              </a:p>
              <a:p>
                <a14:m>
                  <m:oMath xmlns:m="http://schemas.openxmlformats.org/officeDocument/2006/math">
                    <m:r>
                      <a:rPr lang="en-US" altLang="zh-CN" b="0" i="1">
                        <a:latin typeface="Cambria Math" panose="02040503050406030204" pitchFamily="18" charset="0"/>
                        <a:ea typeface="+mn-ea"/>
                      </a:rPr>
                      <m:t>𝛾</m:t>
                    </m:r>
                  </m:oMath>
                </a14:m>
                <a:r>
                  <a:rPr lang="zh-CN" altLang="zh-CN" b="0" dirty="0">
                    <a:latin typeface="Times New Roman" panose="02020603050405020304" pitchFamily="18" charset="0"/>
                    <a:ea typeface="+mn-ea"/>
                    <a:cs typeface="Times New Roman" panose="02020603050405020304" pitchFamily="18" charset="0"/>
                  </a:rPr>
                  <a:t>为折扣因子，</a:t>
                </a:r>
                <a14:m>
                  <m:oMath xmlns:m="http://schemas.openxmlformats.org/officeDocument/2006/math">
                    <m:r>
                      <a:rPr lang="en-US" altLang="zh-CN" b="0" i="1">
                        <a:latin typeface="Cambria Math" panose="02040503050406030204" pitchFamily="18" charset="0"/>
                        <a:ea typeface="+mn-ea"/>
                      </a:rPr>
                      <m:t>𝛾</m:t>
                    </m:r>
                  </m:oMath>
                </a14:m>
                <a:r>
                  <a:rPr lang="zh-CN" altLang="zh-CN" b="0" dirty="0">
                    <a:latin typeface="Times New Roman" panose="02020603050405020304" pitchFamily="18" charset="0"/>
                    <a:ea typeface="+mn-ea"/>
                    <a:cs typeface="Times New Roman" panose="02020603050405020304" pitchFamily="18" charset="0"/>
                  </a:rPr>
                  <a:t>越接近</a:t>
                </a:r>
                <a:r>
                  <a:rPr lang="en-US" altLang="zh-CN" b="0" dirty="0">
                    <a:latin typeface="Times New Roman" panose="02020603050405020304" pitchFamily="18" charset="0"/>
                    <a:ea typeface="+mn-ea"/>
                    <a:cs typeface="Times New Roman" panose="02020603050405020304" pitchFamily="18" charset="0"/>
                  </a:rPr>
                  <a:t>0</a:t>
                </a:r>
                <a:r>
                  <a:rPr lang="zh-CN" altLang="zh-CN" b="0" dirty="0">
                    <a:latin typeface="Times New Roman" panose="02020603050405020304" pitchFamily="18" charset="0"/>
                    <a:ea typeface="+mn-ea"/>
                    <a:cs typeface="Times New Roman" panose="02020603050405020304" pitchFamily="18" charset="0"/>
                  </a:rPr>
                  <a:t>，说明</a:t>
                </a:r>
                <a:r>
                  <a:rPr lang="en-US" altLang="zh-CN" b="0" dirty="0">
                    <a:latin typeface="Times New Roman" panose="02020603050405020304" pitchFamily="18" charset="0"/>
                    <a:ea typeface="+mn-ea"/>
                    <a:cs typeface="Times New Roman" panose="02020603050405020304" pitchFamily="18" charset="0"/>
                  </a:rPr>
                  <a:t>agent</a:t>
                </a:r>
                <a:r>
                  <a:rPr lang="zh-CN" altLang="zh-CN" b="0" dirty="0">
                    <a:latin typeface="Times New Roman" panose="02020603050405020304" pitchFamily="18" charset="0"/>
                    <a:ea typeface="+mn-ea"/>
                    <a:cs typeface="Times New Roman" panose="02020603050405020304" pitchFamily="18" charset="0"/>
                  </a:rPr>
                  <a:t>越在乎眼前利益，越接近</a:t>
                </a:r>
                <a:r>
                  <a:rPr lang="en-US" altLang="zh-CN" b="0" dirty="0">
                    <a:latin typeface="Times New Roman" panose="02020603050405020304" pitchFamily="18" charset="0"/>
                    <a:ea typeface="+mn-ea"/>
                    <a:cs typeface="Times New Roman" panose="02020603050405020304" pitchFamily="18" charset="0"/>
                  </a:rPr>
                  <a:t>1</a:t>
                </a:r>
                <a:r>
                  <a:rPr lang="zh-CN" altLang="zh-CN" b="0" dirty="0">
                    <a:latin typeface="Times New Roman" panose="02020603050405020304" pitchFamily="18" charset="0"/>
                    <a:ea typeface="+mn-ea"/>
                    <a:cs typeface="Times New Roman" panose="02020603050405020304" pitchFamily="18" charset="0"/>
                  </a:rPr>
                  <a:t>，则越在乎长远利益。</a:t>
                </a:r>
                <a:endParaRPr lang="zh-CN" altLang="en-US" b="0" dirty="0">
                  <a:latin typeface="Times New Roman" panose="02020603050405020304" pitchFamily="18" charset="0"/>
                  <a:ea typeface="+mn-ea"/>
                  <a:cs typeface="Times New Roman" panose="02020603050405020304" pitchFamily="18" charset="0"/>
                </a:endParaRPr>
              </a:p>
              <a:p>
                <a:endParaRPr lang="zh-CN" altLang="en-US" b="0" dirty="0">
                  <a:latin typeface="Times New Roman" panose="02020603050405020304" pitchFamily="18" charset="0"/>
                  <a:ea typeface="+mn-ea"/>
                  <a:cs typeface="Times New Roman" panose="02020603050405020304" pitchFamily="18" charset="0"/>
                </a:endParaRPr>
              </a:p>
            </p:txBody>
          </p:sp>
        </mc:Choice>
        <mc:Fallback>
          <p:sp>
            <p:nvSpPr>
              <p:cNvPr id="3" name="矩形 2">
                <a:extLst>
                  <a:ext uri="{FF2B5EF4-FFF2-40B4-BE49-F238E27FC236}">
                    <a16:creationId xmlns:a16="http://schemas.microsoft.com/office/drawing/2014/main" id="{122CAE9A-0BDA-4F83-879F-62244E4F5232}"/>
                  </a:ext>
                </a:extLst>
              </p:cNvPr>
              <p:cNvSpPr>
                <a:spLocks noRot="1" noChangeAspect="1" noMove="1" noResize="1" noEditPoints="1" noAdjustHandles="1" noChangeArrowheads="1" noChangeShapeType="1" noTextEdit="1"/>
              </p:cNvSpPr>
              <p:nvPr/>
            </p:nvSpPr>
            <p:spPr>
              <a:xfrm>
                <a:off x="404326" y="3352924"/>
                <a:ext cx="8632170" cy="2308324"/>
              </a:xfrm>
              <a:prstGeom prst="rect">
                <a:avLst/>
              </a:prstGeom>
              <a:blipFill>
                <a:blip r:embed="rId6"/>
                <a:stretch>
                  <a:fillRect l="-565" t="-1847" r="-32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0487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latin typeface="Times New Roman" panose="02020603050405020304" pitchFamily="18" charset="0"/>
                <a:cs typeface="Times New Roman" panose="02020603050405020304" pitchFamily="18" charset="0"/>
              </a:rPr>
              <a:t>§</a:t>
            </a:r>
            <a:r>
              <a:rPr lang="en-US" altLang="zh-CN" dirty="0">
                <a:solidFill>
                  <a:schemeClr val="bg1"/>
                </a:solidFill>
                <a:latin typeface="Times New Roman" panose="02020603050405020304" pitchFamily="18" charset="0"/>
                <a:cs typeface="Times New Roman" panose="02020603050405020304" pitchFamily="18" charset="0"/>
              </a:rPr>
              <a:t> Q-learning</a:t>
            </a:r>
            <a:r>
              <a:rPr lang="zh-CN" altLang="en-US" dirty="0">
                <a:solidFill>
                  <a:schemeClr val="bg1"/>
                </a:solidFill>
                <a:latin typeface="Times New Roman" panose="02020603050405020304" pitchFamily="18" charset="0"/>
                <a:cs typeface="Times New Roman" panose="02020603050405020304" pitchFamily="18" charset="0"/>
              </a:rPr>
              <a:t>算法</a:t>
            </a:r>
            <a:endParaRPr lang="zh-CN" altLang="en-US" dirty="0">
              <a:latin typeface="Times New Roman" panose="02020603050405020304" pitchFamily="18" charset="0"/>
              <a:cs typeface="Times New Roman" panose="02020603050405020304" pitchFamily="18" charset="0"/>
            </a:endParaRPr>
          </a:p>
        </p:txBody>
      </p:sp>
      <p:pic>
        <p:nvPicPr>
          <p:cNvPr id="12" name="图片 11" descr="q-learning">
            <a:extLst>
              <a:ext uri="{FF2B5EF4-FFF2-40B4-BE49-F238E27FC236}">
                <a16:creationId xmlns:a16="http://schemas.microsoft.com/office/drawing/2014/main" id="{3AEBE48E-412C-4D9D-8238-3979C8AD6C33}"/>
              </a:ext>
            </a:extLst>
          </p:cNvPr>
          <p:cNvPicPr>
            <a:picLocks noChangeAspect="1"/>
          </p:cNvPicPr>
          <p:nvPr/>
        </p:nvPicPr>
        <p:blipFill>
          <a:blip r:embed="rId2"/>
          <a:stretch>
            <a:fillRect/>
          </a:stretch>
        </p:blipFill>
        <p:spPr>
          <a:xfrm>
            <a:off x="323528" y="1916832"/>
            <a:ext cx="8640000" cy="2990769"/>
          </a:xfrm>
          <a:prstGeom prst="rect">
            <a:avLst/>
          </a:prstGeom>
        </p:spPr>
      </p:pic>
    </p:spTree>
    <p:extLst>
      <p:ext uri="{BB962C8B-B14F-4D97-AF65-F5344CB8AC3E}">
        <p14:creationId xmlns:p14="http://schemas.microsoft.com/office/powerpoint/2010/main" val="4121226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latin typeface="Times New Roman" panose="02020603050405020304" pitchFamily="18" charset="0"/>
                <a:cs typeface="Times New Roman" panose="02020603050405020304" pitchFamily="18" charset="0"/>
              </a:rPr>
              <a:t>§</a:t>
            </a:r>
            <a:r>
              <a:rPr lang="en-US" altLang="zh-CN" dirty="0">
                <a:solidFill>
                  <a:schemeClr val="bg1"/>
                </a:solidFill>
                <a:latin typeface="Times New Roman" panose="02020603050405020304" pitchFamily="18" charset="0"/>
                <a:cs typeface="Times New Roman" panose="02020603050405020304" pitchFamily="18" charset="0"/>
              </a:rPr>
              <a:t> Q-learning</a:t>
            </a:r>
            <a:r>
              <a:rPr lang="zh-CN" altLang="en-US" dirty="0">
                <a:solidFill>
                  <a:schemeClr val="bg1"/>
                </a:solidFill>
                <a:latin typeface="Times New Roman" panose="02020603050405020304" pitchFamily="18" charset="0"/>
                <a:cs typeface="Times New Roman" panose="02020603050405020304" pitchFamily="18" charset="0"/>
              </a:rPr>
              <a:t>解决过程</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57B9720-404F-4569-9F76-7C281F6EA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276872"/>
            <a:ext cx="4720525" cy="2974276"/>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FFB316A-0A81-49E4-966E-1F80C781D877}"/>
                  </a:ext>
                </a:extLst>
              </p:cNvPr>
              <p:cNvSpPr/>
              <p:nvPr/>
            </p:nvSpPr>
            <p:spPr>
              <a:xfrm>
                <a:off x="395536" y="1340768"/>
                <a:ext cx="7992888" cy="646331"/>
              </a:xfrm>
              <a:prstGeom prst="rect">
                <a:avLst/>
              </a:prstGeom>
            </p:spPr>
            <p:txBody>
              <a:bodyPr wrap="square">
                <a:spAutoFit/>
              </a:bodyPr>
              <a:lstStyle/>
              <a:p>
                <a:pPr fontAlgn="auto">
                  <a:spcBef>
                    <a:spcPts val="0"/>
                  </a:spcBef>
                  <a:spcAft>
                    <a:spcPts val="0"/>
                  </a:spcAft>
                  <a:defRPr/>
                </a:pPr>
                <a:r>
                  <a:rPr lang="zh-CN" altLang="zh-CN" b="0" dirty="0">
                    <a:latin typeface="Times New Roman" panose="02020603050405020304" pitchFamily="18" charset="0"/>
                    <a:ea typeface="+mn-ea"/>
                    <a:cs typeface="Times New Roman" panose="02020603050405020304" pitchFamily="18" charset="0"/>
                  </a:rPr>
                  <a:t>折扣因子</a:t>
                </a:r>
                <a14:m>
                  <m:oMath xmlns:m="http://schemas.openxmlformats.org/officeDocument/2006/math">
                    <m:r>
                      <m:rPr>
                        <m:sty m:val="p"/>
                      </m:rPr>
                      <a:rPr lang="en-US" altLang="zh-CN" b="0">
                        <a:latin typeface="Cambria Math" panose="02040503050406030204" pitchFamily="18" charset="0"/>
                        <a:ea typeface="+mn-ea"/>
                      </a:rPr>
                      <m:t>γ</m:t>
                    </m:r>
                  </m:oMath>
                </a14:m>
                <a:r>
                  <a:rPr lang="en-US" altLang="zh-CN" b="0" dirty="0">
                    <a:latin typeface="Times New Roman" panose="02020603050405020304" pitchFamily="18" charset="0"/>
                    <a:ea typeface="+mn-ea"/>
                    <a:cs typeface="Times New Roman" panose="02020603050405020304" pitchFamily="18" charset="0"/>
                  </a:rPr>
                  <a:t>=0.8</a:t>
                </a:r>
                <a:r>
                  <a:rPr lang="zh-CN" altLang="zh-CN" b="0" dirty="0">
                    <a:latin typeface="Times New Roman" panose="02020603050405020304" pitchFamily="18" charset="0"/>
                    <a:ea typeface="+mn-ea"/>
                    <a:cs typeface="Times New Roman" panose="02020603050405020304" pitchFamily="18" charset="0"/>
                  </a:rPr>
                  <a:t>，</a:t>
                </a:r>
                <a:r>
                  <a:rPr lang="en-US" altLang="zh-CN" b="0" dirty="0">
                    <a:latin typeface="Times New Roman" panose="02020603050405020304" pitchFamily="18" charset="0"/>
                    <a:ea typeface="+mn-ea"/>
                    <a:cs typeface="Times New Roman" panose="02020603050405020304" pitchFamily="18" charset="0"/>
                  </a:rPr>
                  <a:t>Q</a:t>
                </a:r>
                <a:r>
                  <a:rPr lang="zh-CN" altLang="zh-CN" b="0" dirty="0">
                    <a:latin typeface="Times New Roman" panose="02020603050405020304" pitchFamily="18" charset="0"/>
                    <a:ea typeface="+mn-ea"/>
                    <a:cs typeface="Times New Roman" panose="02020603050405020304" pitchFamily="18" charset="0"/>
                  </a:rPr>
                  <a:t>初始化为一个零矩阵。</a:t>
                </a:r>
                <a:r>
                  <a:rPr lang="zh-CN" altLang="en-US" b="0" dirty="0">
                    <a:latin typeface="Times New Roman" panose="02020603050405020304" pitchFamily="18" charset="0"/>
                    <a:ea typeface="+mn-ea"/>
                    <a:cs typeface="Times New Roman" panose="02020603050405020304" pitchFamily="18" charset="0"/>
                  </a:rPr>
                  <a:t>初始化状态为</a:t>
                </a:r>
                <a:r>
                  <a:rPr lang="en-US" altLang="zh-CN" b="0" dirty="0">
                    <a:latin typeface="Times New Roman" panose="02020603050405020304" pitchFamily="18" charset="0"/>
                    <a:ea typeface="+mn-ea"/>
                    <a:cs typeface="Times New Roman" panose="02020603050405020304" pitchFamily="18" charset="0"/>
                  </a:rPr>
                  <a:t>1</a:t>
                </a:r>
                <a:r>
                  <a:rPr lang="zh-CN" altLang="zh-CN" b="0" dirty="0">
                    <a:latin typeface="Times New Roman" panose="02020603050405020304" pitchFamily="18" charset="0"/>
                    <a:ea typeface="+mn-ea"/>
                    <a:cs typeface="Times New Roman" panose="02020603050405020304" pitchFamily="18" charset="0"/>
                  </a:rPr>
                  <a:t>，为了简化公式，我们考虑</a:t>
                </a:r>
                <a14:m>
                  <m:oMath xmlns:m="http://schemas.openxmlformats.org/officeDocument/2006/math">
                    <m:r>
                      <m:rPr>
                        <m:sty m:val="p"/>
                      </m:rPr>
                      <a:rPr lang="en-US" altLang="zh-CN" b="0">
                        <a:latin typeface="Cambria Math" panose="02040503050406030204" pitchFamily="18" charset="0"/>
                        <a:ea typeface="+mn-ea"/>
                      </a:rPr>
                      <m:t>α</m:t>
                    </m:r>
                    <m:r>
                      <a:rPr lang="en-US" altLang="zh-CN" b="0">
                        <a:latin typeface="Cambria Math" panose="02040503050406030204" pitchFamily="18" charset="0"/>
                        <a:ea typeface="+mn-ea"/>
                      </a:rPr>
                      <m:t>=1</m:t>
                    </m:r>
                  </m:oMath>
                </a14:m>
                <a:r>
                  <a:rPr lang="zh-CN" altLang="zh-CN" b="0" dirty="0">
                    <a:latin typeface="Times New Roman" panose="02020603050405020304" pitchFamily="18" charset="0"/>
                    <a:ea typeface="+mn-ea"/>
                    <a:cs typeface="Times New Roman" panose="02020603050405020304" pitchFamily="18" charset="0"/>
                  </a:rPr>
                  <a:t>的特殊情况。即新的</a:t>
                </a:r>
                <a:r>
                  <a:rPr lang="en-US" altLang="zh-CN" b="0" dirty="0">
                    <a:latin typeface="Times New Roman" panose="02020603050405020304" pitchFamily="18" charset="0"/>
                    <a:ea typeface="+mn-ea"/>
                    <a:cs typeface="Times New Roman" panose="02020603050405020304" pitchFamily="18" charset="0"/>
                  </a:rPr>
                  <a:t>Q</a:t>
                </a:r>
                <a:r>
                  <a:rPr lang="zh-CN" altLang="zh-CN" b="0" dirty="0">
                    <a:latin typeface="Times New Roman" panose="02020603050405020304" pitchFamily="18" charset="0"/>
                    <a:ea typeface="+mn-ea"/>
                    <a:cs typeface="Times New Roman" panose="02020603050405020304" pitchFamily="18" charset="0"/>
                  </a:rPr>
                  <a:t>值</a:t>
                </a:r>
                <a:r>
                  <a:rPr lang="zh-CN" altLang="en-US" b="0" dirty="0">
                    <a:latin typeface="Times New Roman" panose="02020603050405020304" pitchFamily="18" charset="0"/>
                    <a:ea typeface="+mn-ea"/>
                    <a:cs typeface="Times New Roman" panose="02020603050405020304" pitchFamily="18" charset="0"/>
                  </a:rPr>
                  <a:t>完全等于</a:t>
                </a:r>
                <a:r>
                  <a:rPr lang="en-US" altLang="zh-CN" b="0" dirty="0">
                    <a:latin typeface="Times New Roman" panose="02020603050405020304" pitchFamily="18" charset="0"/>
                    <a:ea typeface="+mn-ea"/>
                    <a:cs typeface="Times New Roman" panose="02020603050405020304" pitchFamily="18" charset="0"/>
                  </a:rPr>
                  <a:t>Q</a:t>
                </a:r>
                <a:r>
                  <a:rPr lang="zh-CN" altLang="en-US" b="0" dirty="0">
                    <a:latin typeface="Times New Roman" panose="02020603050405020304" pitchFamily="18" charset="0"/>
                    <a:ea typeface="+mn-ea"/>
                    <a:cs typeface="Times New Roman" panose="02020603050405020304" pitchFamily="18" charset="0"/>
                  </a:rPr>
                  <a:t>现实值。</a:t>
                </a:r>
              </a:p>
            </p:txBody>
          </p:sp>
        </mc:Choice>
        <mc:Fallback xmlns="">
          <p:sp>
            <p:nvSpPr>
              <p:cNvPr id="3" name="矩形 2">
                <a:extLst>
                  <a:ext uri="{FF2B5EF4-FFF2-40B4-BE49-F238E27FC236}">
                    <a16:creationId xmlns:a16="http://schemas.microsoft.com/office/drawing/2014/main" id="{AFFB316A-0A81-49E4-966E-1F80C781D877}"/>
                  </a:ext>
                </a:extLst>
              </p:cNvPr>
              <p:cNvSpPr>
                <a:spLocks noRot="1" noChangeAspect="1" noMove="1" noResize="1" noEditPoints="1" noAdjustHandles="1" noChangeArrowheads="1" noChangeShapeType="1" noTextEdit="1"/>
              </p:cNvSpPr>
              <p:nvPr/>
            </p:nvSpPr>
            <p:spPr>
              <a:xfrm>
                <a:off x="395536" y="1340768"/>
                <a:ext cx="7992888" cy="646331"/>
              </a:xfrm>
              <a:prstGeom prst="rect">
                <a:avLst/>
              </a:prstGeom>
              <a:blipFill>
                <a:blip r:embed="rId3"/>
                <a:stretch>
                  <a:fillRect l="-686" t="-7547"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FE57940-EC72-41DC-A0A2-2F0E40D6F7E4}"/>
                  </a:ext>
                </a:extLst>
              </p:cNvPr>
              <p:cNvSpPr/>
              <p:nvPr/>
            </p:nvSpPr>
            <p:spPr>
              <a:xfrm>
                <a:off x="5220072" y="3424093"/>
                <a:ext cx="3513563" cy="4547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b="0" i="1">
                          <a:latin typeface="Cambria Math" panose="02040503050406030204" pitchFamily="18" charset="0"/>
                        </a:rPr>
                        <m:t>𝑄</m:t>
                      </m:r>
                      <m:d>
                        <m:dPr>
                          <m:ctrlPr>
                            <a:rPr lang="zh-CN" altLang="en-US" b="0" i="1">
                              <a:latin typeface="Cambria Math" panose="02040503050406030204" pitchFamily="18" charset="0"/>
                            </a:rPr>
                          </m:ctrlPr>
                        </m:dPr>
                        <m:e>
                          <m:r>
                            <a:rPr lang="zh-CN" altLang="en-US" b="0" i="1">
                              <a:latin typeface="Cambria Math" panose="02040503050406030204" pitchFamily="18" charset="0"/>
                            </a:rPr>
                            <m:t>𝑆</m:t>
                          </m:r>
                          <m:r>
                            <a:rPr lang="zh-CN" altLang="en-US" b="0" i="1">
                              <a:latin typeface="Cambria Math" panose="02040503050406030204" pitchFamily="18" charset="0"/>
                            </a:rPr>
                            <m:t>,</m:t>
                          </m:r>
                          <m:r>
                            <a:rPr lang="zh-CN" altLang="en-US" b="0" i="1">
                              <a:latin typeface="Cambria Math" panose="02040503050406030204" pitchFamily="18" charset="0"/>
                            </a:rPr>
                            <m:t>𝐴</m:t>
                          </m:r>
                        </m:e>
                      </m:d>
                      <m:r>
                        <a:rPr lang="zh-CN" altLang="en-US" b="0" i="1">
                          <a:latin typeface="Cambria Math" panose="02040503050406030204" pitchFamily="18" charset="0"/>
                        </a:rPr>
                        <m:t>←</m:t>
                      </m:r>
                      <m:r>
                        <a:rPr lang="zh-CN" altLang="en-US" b="0" i="1">
                          <a:latin typeface="Cambria Math" panose="02040503050406030204" pitchFamily="18" charset="0"/>
                        </a:rPr>
                        <m:t>𝑅</m:t>
                      </m:r>
                      <m:r>
                        <a:rPr lang="zh-CN" altLang="en-US" b="0" i="1">
                          <a:latin typeface="Cambria Math" panose="02040503050406030204" pitchFamily="18" charset="0"/>
                        </a:rPr>
                        <m:t>+</m:t>
                      </m:r>
                      <m:r>
                        <a:rPr lang="zh-CN" altLang="en-US" b="0" i="1">
                          <a:latin typeface="Cambria Math" panose="02040503050406030204" pitchFamily="18" charset="0"/>
                        </a:rPr>
                        <m:t>𝛾</m:t>
                      </m:r>
                      <m:func>
                        <m:funcPr>
                          <m:ctrlPr>
                            <a:rPr lang="zh-CN" altLang="en-US" b="0" i="1">
                              <a:latin typeface="Cambria Math" panose="02040503050406030204" pitchFamily="18" charset="0"/>
                            </a:rPr>
                          </m:ctrlPr>
                        </m:funcPr>
                        <m:fName>
                          <m:limLow>
                            <m:limLowPr>
                              <m:ctrlPr>
                                <a:rPr lang="zh-CN" altLang="en-US" b="0" i="1">
                                  <a:latin typeface="Cambria Math" panose="02040503050406030204" pitchFamily="18" charset="0"/>
                                </a:rPr>
                              </m:ctrlPr>
                            </m:limLowPr>
                            <m:e>
                              <m:r>
                                <a:rPr lang="zh-CN" altLang="en-US" b="0" i="1">
                                  <a:latin typeface="Cambria Math" panose="02040503050406030204" pitchFamily="18" charset="0"/>
                                </a:rPr>
                                <m:t>𝑚𝑎𝑥</m:t>
                              </m:r>
                            </m:e>
                            <m:lim>
                              <m:r>
                                <a:rPr lang="zh-CN" altLang="en-US" b="0" i="1">
                                  <a:latin typeface="Cambria Math" panose="02040503050406030204" pitchFamily="18" charset="0"/>
                                </a:rPr>
                                <m:t>𝑎</m:t>
                              </m:r>
                            </m:lim>
                          </m:limLow>
                        </m:fName>
                        <m:e>
                          <m:r>
                            <a:rPr lang="zh-CN" altLang="en-US" b="0" i="1">
                              <a:latin typeface="Cambria Math" panose="02040503050406030204" pitchFamily="18" charset="0"/>
                            </a:rPr>
                            <m:t>𝑄</m:t>
                          </m:r>
                          <m:d>
                            <m:dPr>
                              <m:ctrlPr>
                                <a:rPr lang="zh-CN" altLang="en-US" b="0" i="1">
                                  <a:latin typeface="Cambria Math" panose="02040503050406030204" pitchFamily="18" charset="0"/>
                                </a:rPr>
                              </m:ctrlPr>
                            </m:dPr>
                            <m:e>
                              <m:sSup>
                                <m:sSupPr>
                                  <m:ctrlPr>
                                    <a:rPr lang="zh-CN" altLang="en-US" b="0" i="1">
                                      <a:latin typeface="Cambria Math" panose="02040503050406030204" pitchFamily="18" charset="0"/>
                                    </a:rPr>
                                  </m:ctrlPr>
                                </m:sSupPr>
                                <m:e>
                                  <m:r>
                                    <a:rPr lang="zh-CN" altLang="en-US" b="0" i="1">
                                      <a:latin typeface="Cambria Math" panose="02040503050406030204" pitchFamily="18" charset="0"/>
                                    </a:rPr>
                                    <m:t>𝑆</m:t>
                                  </m:r>
                                </m:e>
                                <m:sup>
                                  <m:r>
                                    <a:rPr lang="zh-CN" altLang="en-US" b="0" i="1">
                                      <a:latin typeface="Cambria Math" panose="02040503050406030204" pitchFamily="18" charset="0"/>
                                    </a:rPr>
                                    <m:t>′</m:t>
                                  </m:r>
                                </m:sup>
                              </m:sSup>
                              <m:r>
                                <a:rPr lang="zh-CN" altLang="en-US" b="0" i="1">
                                  <a:latin typeface="Cambria Math" panose="02040503050406030204" pitchFamily="18" charset="0"/>
                                </a:rPr>
                                <m:t>,</m:t>
                              </m:r>
                              <m:r>
                                <a:rPr lang="zh-CN" altLang="en-US" b="0" i="1">
                                  <a:latin typeface="Cambria Math" panose="02040503050406030204" pitchFamily="18" charset="0"/>
                                </a:rPr>
                                <m:t>𝑎</m:t>
                              </m:r>
                            </m:e>
                          </m:d>
                        </m:e>
                      </m:func>
                    </m:oMath>
                  </m:oMathPara>
                </a14:m>
                <a:endParaRPr lang="zh-CN" altLang="en-US" b="0" i="1" dirty="0"/>
              </a:p>
            </p:txBody>
          </p:sp>
        </mc:Choice>
        <mc:Fallback xmlns="">
          <p:sp>
            <p:nvSpPr>
              <p:cNvPr id="6" name="矩形 5">
                <a:extLst>
                  <a:ext uri="{FF2B5EF4-FFF2-40B4-BE49-F238E27FC236}">
                    <a16:creationId xmlns:a16="http://schemas.microsoft.com/office/drawing/2014/main" id="{9FE57940-EC72-41DC-A0A2-2F0E40D6F7E4}"/>
                  </a:ext>
                </a:extLst>
              </p:cNvPr>
              <p:cNvSpPr>
                <a:spLocks noRot="1" noChangeAspect="1" noMove="1" noResize="1" noEditPoints="1" noAdjustHandles="1" noChangeArrowheads="1" noChangeShapeType="1" noTextEdit="1"/>
              </p:cNvSpPr>
              <p:nvPr/>
            </p:nvSpPr>
            <p:spPr>
              <a:xfrm>
                <a:off x="5220072" y="3424093"/>
                <a:ext cx="3513563" cy="45474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0982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latin typeface="Times New Roman" panose="02020603050405020304" pitchFamily="18" charset="0"/>
                <a:cs typeface="Times New Roman" panose="02020603050405020304" pitchFamily="18" charset="0"/>
              </a:rPr>
              <a:t>§</a:t>
            </a:r>
            <a:r>
              <a:rPr lang="en-US" altLang="zh-CN" dirty="0">
                <a:solidFill>
                  <a:schemeClr val="bg1"/>
                </a:solidFill>
                <a:latin typeface="Times New Roman" panose="02020603050405020304" pitchFamily="18" charset="0"/>
                <a:cs typeface="Times New Roman" panose="02020603050405020304" pitchFamily="18" charset="0"/>
              </a:rPr>
              <a:t> Q-learning</a:t>
            </a:r>
            <a:r>
              <a:rPr lang="zh-CN" altLang="en-US" dirty="0">
                <a:solidFill>
                  <a:schemeClr val="bg1"/>
                </a:solidFill>
                <a:latin typeface="Times New Roman" panose="02020603050405020304" pitchFamily="18" charset="0"/>
                <a:cs typeface="Times New Roman" panose="02020603050405020304" pitchFamily="18" charset="0"/>
              </a:rPr>
              <a:t>算法</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A00B5DF-49E6-4607-8EB3-1A2B8D462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664228"/>
            <a:ext cx="5040000" cy="3348948"/>
          </a:xfrm>
          <a:prstGeom prst="rect">
            <a:avLst/>
          </a:prstGeom>
        </p:spPr>
      </p:pic>
      <p:sp>
        <p:nvSpPr>
          <p:cNvPr id="3" name="矩形 2">
            <a:extLst>
              <a:ext uri="{FF2B5EF4-FFF2-40B4-BE49-F238E27FC236}">
                <a16:creationId xmlns:a16="http://schemas.microsoft.com/office/drawing/2014/main" id="{C1E7C85E-12C6-4C37-8DB4-9AED80F005BF}"/>
              </a:ext>
            </a:extLst>
          </p:cNvPr>
          <p:cNvSpPr/>
          <p:nvPr/>
        </p:nvSpPr>
        <p:spPr>
          <a:xfrm>
            <a:off x="539552" y="5301208"/>
            <a:ext cx="7668006" cy="646331"/>
          </a:xfrm>
          <a:prstGeom prst="rect">
            <a:avLst/>
          </a:prstGeom>
        </p:spPr>
        <p:txBody>
          <a:bodyPr wrap="square">
            <a:spAutoFit/>
          </a:bodyPr>
          <a:lstStyle/>
          <a:p>
            <a:pPr fontAlgn="auto">
              <a:spcBef>
                <a:spcPts val="0"/>
              </a:spcBef>
              <a:spcAft>
                <a:spcPts val="0"/>
              </a:spcAft>
              <a:defRPr/>
            </a:pPr>
            <a:r>
              <a:rPr lang="zh-CN" altLang="zh-CN" b="0" dirty="0">
                <a:latin typeface="Times New Roman" panose="02020603050405020304" pitchFamily="18" charset="0"/>
                <a:ea typeface="+mn-ea"/>
                <a:cs typeface="Times New Roman" panose="02020603050405020304" pitchFamily="18" charset="0"/>
              </a:rPr>
              <a:t>观察</a:t>
            </a:r>
            <a:r>
              <a:rPr lang="en-US" altLang="zh-CN" b="0" dirty="0">
                <a:latin typeface="Times New Roman" panose="02020603050405020304" pitchFamily="18" charset="0"/>
                <a:ea typeface="+mn-ea"/>
                <a:cs typeface="Times New Roman" panose="02020603050405020304" pitchFamily="18" charset="0"/>
              </a:rPr>
              <a:t>reward</a:t>
            </a:r>
            <a:r>
              <a:rPr lang="zh-CN" altLang="zh-CN" b="0" dirty="0">
                <a:latin typeface="Times New Roman" panose="02020603050405020304" pitchFamily="18" charset="0"/>
                <a:ea typeface="+mn-ea"/>
                <a:cs typeface="Times New Roman" panose="02020603050405020304" pitchFamily="18" charset="0"/>
              </a:rPr>
              <a:t>值矩阵的第二行，对应状态</a:t>
            </a:r>
            <a:r>
              <a:rPr lang="en-US" altLang="zh-CN" b="0" dirty="0">
                <a:latin typeface="Times New Roman" panose="02020603050405020304" pitchFamily="18" charset="0"/>
                <a:ea typeface="+mn-ea"/>
                <a:cs typeface="Times New Roman" panose="02020603050405020304" pitchFamily="18" charset="0"/>
              </a:rPr>
              <a:t>1</a:t>
            </a:r>
            <a:r>
              <a:rPr lang="zh-CN" altLang="zh-CN" b="0" dirty="0">
                <a:latin typeface="Times New Roman" panose="02020603050405020304" pitchFamily="18" charset="0"/>
                <a:ea typeface="+mn-ea"/>
                <a:cs typeface="Times New Roman" panose="02020603050405020304" pitchFamily="18" charset="0"/>
              </a:rPr>
              <a:t>，由状态</a:t>
            </a:r>
            <a:r>
              <a:rPr lang="en-US" altLang="zh-CN" b="0" dirty="0">
                <a:latin typeface="Times New Roman" panose="02020603050405020304" pitchFamily="18" charset="0"/>
                <a:ea typeface="+mn-ea"/>
                <a:cs typeface="Times New Roman" panose="02020603050405020304" pitchFamily="18" charset="0"/>
              </a:rPr>
              <a:t>1</a:t>
            </a:r>
            <a:r>
              <a:rPr lang="zh-CN" altLang="zh-CN" b="0" dirty="0">
                <a:latin typeface="Times New Roman" panose="02020603050405020304" pitchFamily="18" charset="0"/>
                <a:ea typeface="+mn-ea"/>
                <a:cs typeface="Times New Roman" panose="02020603050405020304" pitchFamily="18" charset="0"/>
              </a:rPr>
              <a:t>可以选择的动作有：转移到状态</a:t>
            </a:r>
            <a:r>
              <a:rPr lang="en-US" altLang="zh-CN" b="0" dirty="0">
                <a:latin typeface="Times New Roman" panose="02020603050405020304" pitchFamily="18" charset="0"/>
                <a:ea typeface="+mn-ea"/>
                <a:cs typeface="Times New Roman" panose="02020603050405020304" pitchFamily="18" charset="0"/>
              </a:rPr>
              <a:t>3</a:t>
            </a:r>
            <a:r>
              <a:rPr lang="zh-CN" altLang="zh-CN" b="0" dirty="0">
                <a:latin typeface="Times New Roman" panose="02020603050405020304" pitchFamily="18" charset="0"/>
                <a:ea typeface="+mn-ea"/>
                <a:cs typeface="Times New Roman" panose="02020603050405020304" pitchFamily="18" charset="0"/>
              </a:rPr>
              <a:t>或状态</a:t>
            </a:r>
            <a:r>
              <a:rPr lang="en-US" altLang="zh-CN" b="0" dirty="0">
                <a:latin typeface="Times New Roman" panose="02020603050405020304" pitchFamily="18" charset="0"/>
                <a:ea typeface="+mn-ea"/>
                <a:cs typeface="Times New Roman" panose="02020603050405020304" pitchFamily="18" charset="0"/>
              </a:rPr>
              <a:t>5</a:t>
            </a:r>
            <a:r>
              <a:rPr lang="zh-CN" altLang="zh-CN" b="0" dirty="0">
                <a:latin typeface="Times New Roman" panose="02020603050405020304" pitchFamily="18" charset="0"/>
                <a:ea typeface="+mn-ea"/>
                <a:cs typeface="Times New Roman" panose="02020603050405020304" pitchFamily="18" charset="0"/>
              </a:rPr>
              <a:t>，假设我们随机的选择了动作转移到状态</a:t>
            </a:r>
            <a:r>
              <a:rPr lang="en-US" altLang="zh-CN" b="0" dirty="0">
                <a:latin typeface="Times New Roman" panose="02020603050405020304" pitchFamily="18" charset="0"/>
                <a:ea typeface="+mn-ea"/>
                <a:cs typeface="Times New Roman" panose="02020603050405020304" pitchFamily="18" charset="0"/>
              </a:rPr>
              <a:t>5.</a:t>
            </a:r>
            <a:endParaRPr lang="zh-CN" altLang="zh-CN" b="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62665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latin typeface="Times New Roman" panose="02020603050405020304" pitchFamily="18" charset="0"/>
                <a:ea typeface="+mn-ea"/>
                <a:cs typeface="Times New Roman" panose="02020603050405020304" pitchFamily="18" charset="0"/>
              </a:rPr>
              <a:t>§</a:t>
            </a:r>
            <a:r>
              <a:rPr lang="en-US" altLang="zh-CN" dirty="0">
                <a:solidFill>
                  <a:schemeClr val="bg1"/>
                </a:solidFill>
                <a:latin typeface="Times New Roman" panose="02020603050405020304" pitchFamily="18" charset="0"/>
                <a:ea typeface="+mn-ea"/>
                <a:cs typeface="Times New Roman" panose="02020603050405020304" pitchFamily="18" charset="0"/>
              </a:rPr>
              <a:t> Q-learning </a:t>
            </a:r>
            <a:r>
              <a:rPr lang="zh-CN" altLang="en-US" dirty="0">
                <a:solidFill>
                  <a:schemeClr val="bg1"/>
                </a:solidFill>
                <a:latin typeface="Times New Roman" panose="02020603050405020304" pitchFamily="18" charset="0"/>
                <a:ea typeface="+mn-ea"/>
                <a:cs typeface="Times New Roman" panose="02020603050405020304" pitchFamily="18" charset="0"/>
              </a:rPr>
              <a:t>一次迭代</a:t>
            </a:r>
            <a:endParaRPr lang="zh-CN" altLang="en-US"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1">
                <a:extLst>
                  <a:ext uri="{FF2B5EF4-FFF2-40B4-BE49-F238E27FC236}">
                    <a16:creationId xmlns:a16="http://schemas.microsoft.com/office/drawing/2014/main" id="{B87B5DB9-878D-437B-8316-4B5E1BDA303D}"/>
                  </a:ext>
                </a:extLst>
              </p:cNvPr>
              <p:cNvSpPr>
                <a:spLocks noChangeArrowheads="1"/>
              </p:cNvSpPr>
              <p:nvPr/>
            </p:nvSpPr>
            <p:spPr bwMode="auto">
              <a:xfrm>
                <a:off x="611560" y="1412776"/>
                <a:ext cx="4248472" cy="4832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𝑆</m:t>
                          </m:r>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r>
                        <a:rPr lang="en-US" altLang="zh-CN" sz="2400" i="1">
                          <a:latin typeface="Cambria Math" panose="02040503050406030204" pitchFamily="18" charset="0"/>
                        </a:rPr>
                        <m:t>𝛾</m:t>
                      </m:r>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𝑚𝑎𝑥</m:t>
                              </m:r>
                            </m:e>
                            <m:lim>
                              <m:r>
                                <a:rPr lang="en-US" altLang="zh-CN" sz="2400" i="1">
                                  <a:latin typeface="Cambria Math" panose="02040503050406030204" pitchFamily="18" charset="0"/>
                                </a:rPr>
                                <m:t>𝑎</m:t>
                              </m:r>
                            </m:lim>
                          </m:limLow>
                        </m:fName>
                        <m:e>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𝑆</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𝑎</m:t>
                              </m:r>
                            </m:e>
                          </m:d>
                        </m:e>
                      </m:func>
                    </m:oMath>
                  </m:oMathPara>
                </a14:m>
                <a:endParaRPr lang="en-US" altLang="zh-CN" sz="2400" i="1" dirty="0">
                  <a:latin typeface="Times New Roman" panose="02020603050405020304" pitchFamily="18" charset="0"/>
                  <a:cs typeface="Times New Roman" panose="02020603050405020304" pitchFamily="18" charset="0"/>
                </a:endParaRPr>
              </a:p>
            </p:txBody>
          </p:sp>
        </mc:Choice>
        <mc:Fallback xmlns="">
          <p:sp>
            <p:nvSpPr>
              <p:cNvPr id="5" name="Rectangle 1">
                <a:extLst>
                  <a:ext uri="{FF2B5EF4-FFF2-40B4-BE49-F238E27FC236}">
                    <a16:creationId xmlns:a16="http://schemas.microsoft.com/office/drawing/2014/main" id="{B87B5DB9-878D-437B-8316-4B5E1BDA303D}"/>
                  </a:ext>
                </a:extLst>
              </p:cNvPr>
              <p:cNvSpPr>
                <a:spLocks noRot="1" noChangeAspect="1" noMove="1" noResize="1" noEditPoints="1" noAdjustHandles="1" noChangeArrowheads="1" noChangeShapeType="1" noTextEdit="1"/>
              </p:cNvSpPr>
              <p:nvPr/>
            </p:nvSpPr>
            <p:spPr bwMode="auto">
              <a:xfrm>
                <a:off x="611560" y="1412776"/>
                <a:ext cx="4248472" cy="483209"/>
              </a:xfrm>
              <a:prstGeom prst="rect">
                <a:avLst/>
              </a:prstGeom>
              <a:blipFill>
                <a:blip r:embed="rId2"/>
                <a:stretch>
                  <a:fillRect b="-113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38FA30A-4451-42B2-A954-243F1D89702A}"/>
                  </a:ext>
                </a:extLst>
              </p:cNvPr>
              <p:cNvSpPr/>
              <p:nvPr/>
            </p:nvSpPr>
            <p:spPr>
              <a:xfrm>
                <a:off x="-108520" y="1905338"/>
                <a:ext cx="855829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𝑄</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1,5</m:t>
                          </m:r>
                        </m:e>
                      </m:d>
                      <m:r>
                        <a:rPr lang="zh-CN" altLang="en-US" sz="2400" i="1">
                          <a:latin typeface="Cambria Math" panose="02040503050406030204" pitchFamily="18" charset="0"/>
                        </a:rPr>
                        <m:t>=</m:t>
                      </m:r>
                      <m:r>
                        <a:rPr lang="zh-CN" altLang="en-US" sz="2400" i="1">
                          <a:latin typeface="Cambria Math" panose="02040503050406030204" pitchFamily="18" charset="0"/>
                        </a:rPr>
                        <m:t>𝑅</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1,5</m:t>
                          </m:r>
                        </m:e>
                      </m:d>
                      <m:r>
                        <a:rPr lang="zh-CN" altLang="en-US" sz="2400" i="1">
                          <a:latin typeface="Cambria Math" panose="02040503050406030204" pitchFamily="18" charset="0"/>
                        </a:rPr>
                        <m:t>+0.8∗</m:t>
                      </m:r>
                      <m:r>
                        <a:rPr lang="zh-CN" altLang="en-US" sz="2400" i="1">
                          <a:latin typeface="Cambria Math" panose="02040503050406030204" pitchFamily="18" charset="0"/>
                        </a:rPr>
                        <m:t>𝑚𝑎𝑥</m:t>
                      </m:r>
                      <m:d>
                        <m:dPr>
                          <m:begChr m:val="{"/>
                          <m:endChr m:val="}"/>
                          <m:ctrlPr>
                            <a:rPr lang="zh-CN" altLang="en-US" sz="2400" i="1">
                              <a:latin typeface="Cambria Math" panose="02040503050406030204" pitchFamily="18" charset="0"/>
                            </a:rPr>
                          </m:ctrlPr>
                        </m:dPr>
                        <m:e>
                          <m:r>
                            <a:rPr lang="zh-CN" altLang="en-US" sz="2400" i="1">
                              <a:latin typeface="Cambria Math" panose="02040503050406030204" pitchFamily="18" charset="0"/>
                            </a:rPr>
                            <m:t>𝑄</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5,1</m:t>
                              </m:r>
                            </m:e>
                          </m:d>
                          <m:r>
                            <a:rPr lang="zh-CN" altLang="en-US" sz="2400" i="1">
                              <a:latin typeface="Cambria Math" panose="02040503050406030204" pitchFamily="18" charset="0"/>
                            </a:rPr>
                            <m:t>,</m:t>
                          </m:r>
                          <m:r>
                            <a:rPr lang="zh-CN" altLang="en-US" sz="2400" i="1">
                              <a:latin typeface="Cambria Math" panose="02040503050406030204" pitchFamily="18" charset="0"/>
                            </a:rPr>
                            <m:t>𝑄</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5,4</m:t>
                              </m:r>
                            </m:e>
                          </m:d>
                          <m:r>
                            <a:rPr lang="zh-CN" altLang="en-US" sz="2400" i="1">
                              <a:latin typeface="Cambria Math" panose="02040503050406030204" pitchFamily="18" charset="0"/>
                            </a:rPr>
                            <m:t>,</m:t>
                          </m:r>
                          <m:r>
                            <a:rPr lang="zh-CN" altLang="en-US" sz="2400" i="1">
                              <a:latin typeface="Cambria Math" panose="02040503050406030204" pitchFamily="18" charset="0"/>
                            </a:rPr>
                            <m:t>𝑄</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5,5</m:t>
                              </m:r>
                            </m:e>
                          </m:d>
                        </m:e>
                      </m:d>
                    </m:oMath>
                  </m:oMathPara>
                </a14:m>
                <a:endParaRPr lang="zh-CN" altLang="en-US" sz="2400" i="1" dirty="0"/>
              </a:p>
            </p:txBody>
          </p:sp>
        </mc:Choice>
        <mc:Fallback xmlns="">
          <p:sp>
            <p:nvSpPr>
              <p:cNvPr id="6" name="矩形 5">
                <a:extLst>
                  <a:ext uri="{FF2B5EF4-FFF2-40B4-BE49-F238E27FC236}">
                    <a16:creationId xmlns:a16="http://schemas.microsoft.com/office/drawing/2014/main" id="{538FA30A-4451-42B2-A954-243F1D89702A}"/>
                  </a:ext>
                </a:extLst>
              </p:cNvPr>
              <p:cNvSpPr>
                <a:spLocks noRot="1" noChangeAspect="1" noMove="1" noResize="1" noEditPoints="1" noAdjustHandles="1" noChangeArrowheads="1" noChangeShapeType="1" noTextEdit="1"/>
              </p:cNvSpPr>
              <p:nvPr/>
            </p:nvSpPr>
            <p:spPr>
              <a:xfrm>
                <a:off x="-108520" y="1905338"/>
                <a:ext cx="8558291" cy="461665"/>
              </a:xfrm>
              <a:prstGeom prst="rect">
                <a:avLst/>
              </a:prstGeom>
              <a:blipFill>
                <a:blip r:embed="rId3"/>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943A0B-9B5F-48C2-8651-E5F2C2CAC149}"/>
                  </a:ext>
                </a:extLst>
              </p:cNvPr>
              <p:cNvSpPr/>
              <p:nvPr/>
            </p:nvSpPr>
            <p:spPr>
              <a:xfrm>
                <a:off x="1619672" y="2376356"/>
                <a:ext cx="352839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400" i="1" smtClean="0">
                              <a:latin typeface="Cambria Math" panose="02040503050406030204" pitchFamily="18" charset="0"/>
                            </a:rPr>
                          </m:ctrlPr>
                        </m:dPr>
                        <m:e>
                          <m:r>
                            <a:rPr lang="zh-CN" altLang="en-US" sz="2400" i="1">
                              <a:latin typeface="Cambria Math" panose="02040503050406030204" pitchFamily="18" charset="0"/>
                            </a:rPr>
                            <m:t>=100+0.8∗</m:t>
                          </m:r>
                          <m:r>
                            <a:rPr lang="zh-CN" altLang="en-US" sz="2400" i="1">
                              <a:latin typeface="Cambria Math" panose="02040503050406030204" pitchFamily="18" charset="0"/>
                            </a:rPr>
                            <m:t>𝑚𝑎𝑥</m:t>
                          </m:r>
                          <m:r>
                            <a:rPr lang="zh-CN" altLang="en-US" sz="2400" i="1">
                              <a:latin typeface="Cambria Math" panose="02040503050406030204" pitchFamily="18" charset="0"/>
                            </a:rPr>
                            <m:t>{0,0,0</m:t>
                          </m:r>
                        </m:e>
                      </m:d>
                    </m:oMath>
                  </m:oMathPara>
                </a14:m>
                <a:endParaRPr lang="zh-CN" altLang="en-US" sz="2400" i="1" dirty="0"/>
              </a:p>
            </p:txBody>
          </p:sp>
        </mc:Choice>
        <mc:Fallback xmlns="">
          <p:sp>
            <p:nvSpPr>
              <p:cNvPr id="7" name="矩形 6">
                <a:extLst>
                  <a:ext uri="{FF2B5EF4-FFF2-40B4-BE49-F238E27FC236}">
                    <a16:creationId xmlns:a16="http://schemas.microsoft.com/office/drawing/2014/main" id="{98943A0B-9B5F-48C2-8651-E5F2C2CAC149}"/>
                  </a:ext>
                </a:extLst>
              </p:cNvPr>
              <p:cNvSpPr>
                <a:spLocks noRot="1" noChangeAspect="1" noMove="1" noResize="1" noEditPoints="1" noAdjustHandles="1" noChangeArrowheads="1" noChangeShapeType="1" noTextEdit="1"/>
              </p:cNvSpPr>
              <p:nvPr/>
            </p:nvSpPr>
            <p:spPr>
              <a:xfrm>
                <a:off x="1619672" y="2376356"/>
                <a:ext cx="3528392" cy="461665"/>
              </a:xfrm>
              <a:prstGeom prst="rect">
                <a:avLst/>
              </a:prstGeom>
              <a:blipFill>
                <a:blip r:embed="rId4"/>
                <a:stretch>
                  <a:fillRect t="-127632" r="-20934" b="-197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6F94449-809C-4B18-92E3-E5871F1F573E}"/>
                  </a:ext>
                </a:extLst>
              </p:cNvPr>
              <p:cNvSpPr/>
              <p:nvPr/>
            </p:nvSpPr>
            <p:spPr>
              <a:xfrm>
                <a:off x="5076056" y="2382396"/>
                <a:ext cx="99645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=100</m:t>
                      </m:r>
                    </m:oMath>
                  </m:oMathPara>
                </a14:m>
                <a:endParaRPr lang="zh-CN" altLang="en-US" sz="2400" i="1" dirty="0"/>
              </a:p>
            </p:txBody>
          </p:sp>
        </mc:Choice>
        <mc:Fallback xmlns="">
          <p:sp>
            <p:nvSpPr>
              <p:cNvPr id="8" name="矩形 7">
                <a:extLst>
                  <a:ext uri="{FF2B5EF4-FFF2-40B4-BE49-F238E27FC236}">
                    <a16:creationId xmlns:a16="http://schemas.microsoft.com/office/drawing/2014/main" id="{56F94449-809C-4B18-92E3-E5871F1F573E}"/>
                  </a:ext>
                </a:extLst>
              </p:cNvPr>
              <p:cNvSpPr>
                <a:spLocks noRot="1" noChangeAspect="1" noMove="1" noResize="1" noEditPoints="1" noAdjustHandles="1" noChangeArrowheads="1" noChangeShapeType="1" noTextEdit="1"/>
              </p:cNvSpPr>
              <p:nvPr/>
            </p:nvSpPr>
            <p:spPr>
              <a:xfrm>
                <a:off x="5076056" y="2382396"/>
                <a:ext cx="996458" cy="461665"/>
              </a:xfrm>
              <a:prstGeom prst="rect">
                <a:avLst/>
              </a:prstGeom>
              <a:blipFill>
                <a:blip r:embed="rId5"/>
                <a:stretch>
                  <a:fillRect r="-245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1FF7436A-674C-4A41-A9B3-719D4C374E9C}"/>
              </a:ext>
            </a:extLst>
          </p:cNvPr>
          <p:cNvPicPr/>
          <p:nvPr/>
        </p:nvPicPr>
        <p:blipFill rotWithShape="1">
          <a:blip r:embed="rId6">
            <a:extLst>
              <a:ext uri="{28A0092B-C50C-407E-A947-70E740481C1C}">
                <a14:useLocalDpi xmlns:a14="http://schemas.microsoft.com/office/drawing/2010/main" val="0"/>
              </a:ext>
            </a:extLst>
          </a:blip>
          <a:srcRect l="7835" t="9310" r="18842" b="8804"/>
          <a:stretch/>
        </p:blipFill>
        <p:spPr>
          <a:xfrm>
            <a:off x="1835696" y="3212976"/>
            <a:ext cx="4320000" cy="2880000"/>
          </a:xfrm>
          <a:prstGeom prst="rect">
            <a:avLst/>
          </a:prstGeom>
        </p:spPr>
      </p:pic>
    </p:spTree>
    <p:extLst>
      <p:ext uri="{BB962C8B-B14F-4D97-AF65-F5344CB8AC3E}">
        <p14:creationId xmlns:p14="http://schemas.microsoft.com/office/powerpoint/2010/main" val="4073139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latin typeface="Times New Roman" panose="02020603050405020304" pitchFamily="18" charset="0"/>
                <a:ea typeface="+mn-ea"/>
                <a:cs typeface="Times New Roman" panose="02020603050405020304" pitchFamily="18" charset="0"/>
              </a:rPr>
              <a:t>§ Q-learning</a:t>
            </a:r>
            <a:r>
              <a:rPr lang="zh-CN" altLang="en-US" dirty="0">
                <a:latin typeface="Times New Roman" panose="02020603050405020304" pitchFamily="18" charset="0"/>
                <a:ea typeface="+mn-ea"/>
                <a:cs typeface="Times New Roman" panose="02020603050405020304" pitchFamily="18" charset="0"/>
              </a:rPr>
              <a:t>二次迭代</a:t>
            </a:r>
          </a:p>
        </p:txBody>
      </p:sp>
      <p:sp>
        <p:nvSpPr>
          <p:cNvPr id="3" name="矩形 2">
            <a:extLst>
              <a:ext uri="{FF2B5EF4-FFF2-40B4-BE49-F238E27FC236}">
                <a16:creationId xmlns:a16="http://schemas.microsoft.com/office/drawing/2014/main" id="{DB826A3E-D5FF-43A1-8F8A-FCD8190B4997}"/>
              </a:ext>
            </a:extLst>
          </p:cNvPr>
          <p:cNvSpPr/>
          <p:nvPr/>
        </p:nvSpPr>
        <p:spPr>
          <a:xfrm>
            <a:off x="467544" y="1340768"/>
            <a:ext cx="8352928" cy="646331"/>
          </a:xfrm>
          <a:prstGeom prst="rect">
            <a:avLst/>
          </a:prstGeom>
        </p:spPr>
        <p:txBody>
          <a:bodyPr wrap="square">
            <a:spAutoFit/>
          </a:bodyPr>
          <a:lstStyle/>
          <a:p>
            <a:pPr fontAlgn="auto">
              <a:spcBef>
                <a:spcPts val="0"/>
              </a:spcBef>
              <a:spcAft>
                <a:spcPts val="0"/>
              </a:spcAft>
              <a:defRPr/>
            </a:pPr>
            <a:r>
              <a:rPr lang="zh-CN" altLang="zh-CN" b="0" dirty="0">
                <a:latin typeface="Times New Roman" panose="02020603050405020304" pitchFamily="18" charset="0"/>
                <a:ea typeface="+mn-ea"/>
                <a:cs typeface="Times New Roman" panose="02020603050405020304" pitchFamily="18" charset="0"/>
              </a:rPr>
              <a:t>选取状态</a:t>
            </a:r>
            <a:r>
              <a:rPr lang="en-US" altLang="zh-CN" b="0" dirty="0">
                <a:latin typeface="Times New Roman" panose="02020603050405020304" pitchFamily="18" charset="0"/>
                <a:ea typeface="+mn-ea"/>
                <a:cs typeface="Times New Roman" panose="02020603050405020304" pitchFamily="18" charset="0"/>
              </a:rPr>
              <a:t>3</a:t>
            </a:r>
            <a:r>
              <a:rPr lang="zh-CN" altLang="zh-CN" b="0" dirty="0">
                <a:latin typeface="Times New Roman" panose="02020603050405020304" pitchFamily="18" charset="0"/>
                <a:ea typeface="+mn-ea"/>
                <a:cs typeface="Times New Roman" panose="02020603050405020304" pitchFamily="18" charset="0"/>
              </a:rPr>
              <a:t>作为初始状态，由状态</a:t>
            </a:r>
            <a:r>
              <a:rPr lang="en-US" altLang="zh-CN" b="0" dirty="0">
                <a:latin typeface="Times New Roman" panose="02020603050405020304" pitchFamily="18" charset="0"/>
                <a:ea typeface="+mn-ea"/>
                <a:cs typeface="Times New Roman" panose="02020603050405020304" pitchFamily="18" charset="0"/>
              </a:rPr>
              <a:t>3</a:t>
            </a:r>
            <a:r>
              <a:rPr lang="zh-CN" altLang="zh-CN" b="0" dirty="0">
                <a:latin typeface="Times New Roman" panose="02020603050405020304" pitchFamily="18" charset="0"/>
                <a:ea typeface="+mn-ea"/>
                <a:cs typeface="Times New Roman" panose="02020603050405020304" pitchFamily="18" charset="0"/>
              </a:rPr>
              <a:t>可以选择的动作有：转移到状态</a:t>
            </a:r>
            <a:r>
              <a:rPr lang="en-US" altLang="zh-CN" b="0" dirty="0">
                <a:latin typeface="Times New Roman" panose="02020603050405020304" pitchFamily="18" charset="0"/>
                <a:ea typeface="+mn-ea"/>
                <a:cs typeface="Times New Roman" panose="02020603050405020304" pitchFamily="18" charset="0"/>
              </a:rPr>
              <a:t>1,2,</a:t>
            </a:r>
            <a:r>
              <a:rPr lang="zh-CN" altLang="zh-CN" b="0" dirty="0">
                <a:latin typeface="Times New Roman" panose="02020603050405020304" pitchFamily="18" charset="0"/>
                <a:ea typeface="+mn-ea"/>
                <a:cs typeface="Times New Roman" panose="02020603050405020304" pitchFamily="18" charset="0"/>
              </a:rPr>
              <a:t>或</a:t>
            </a:r>
            <a:r>
              <a:rPr lang="en-US" altLang="zh-CN" b="0" dirty="0">
                <a:latin typeface="Times New Roman" panose="02020603050405020304" pitchFamily="18" charset="0"/>
                <a:ea typeface="+mn-ea"/>
                <a:cs typeface="Times New Roman" panose="02020603050405020304" pitchFamily="18" charset="0"/>
              </a:rPr>
              <a:t>4</a:t>
            </a:r>
            <a:r>
              <a:rPr lang="zh-CN" altLang="zh-CN" b="0" dirty="0">
                <a:latin typeface="Times New Roman" panose="02020603050405020304" pitchFamily="18" charset="0"/>
                <a:ea typeface="+mn-ea"/>
                <a:cs typeface="Times New Roman" panose="02020603050405020304" pitchFamily="18" charset="0"/>
              </a:rPr>
              <a:t>，假设我们随机的选择了动作转移到状态</a:t>
            </a:r>
            <a:r>
              <a:rPr lang="en-US" altLang="zh-CN" b="0" dirty="0">
                <a:latin typeface="Times New Roman" panose="02020603050405020304" pitchFamily="18" charset="0"/>
                <a:ea typeface="+mn-ea"/>
                <a:cs typeface="Times New Roman" panose="02020603050405020304" pitchFamily="18" charset="0"/>
              </a:rPr>
              <a:t>1</a:t>
            </a:r>
            <a:r>
              <a:rPr lang="zh-CN" altLang="zh-CN" b="0" dirty="0">
                <a:latin typeface="Times New Roman" panose="02020603050405020304" pitchFamily="18" charset="0"/>
                <a:ea typeface="+mn-ea"/>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31301E3-7601-45F4-A148-D868F41DF22C}"/>
                  </a:ext>
                </a:extLst>
              </p:cNvPr>
              <p:cNvSpPr/>
              <p:nvPr/>
            </p:nvSpPr>
            <p:spPr>
              <a:xfrm>
                <a:off x="323528" y="2132856"/>
                <a:ext cx="4791172" cy="57554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𝑆</m:t>
                          </m:r>
                          <m:r>
                            <a:rPr lang="en-US" altLang="zh-CN" sz="2400" i="1">
                              <a:latin typeface="Cambria Math" panose="02040503050406030204" pitchFamily="18" charset="0"/>
                            </a:rPr>
                            <m:t>,</m:t>
                          </m:r>
                          <m:r>
                            <a:rPr lang="en-US" altLang="zh-CN" sz="2400" i="1">
                              <a:latin typeface="Cambria Math" panose="02040503050406030204" pitchFamily="18" charset="0"/>
                            </a:rPr>
                            <m:t>𝐴</m:t>
                          </m:r>
                        </m:e>
                      </m:d>
                      <m:r>
                        <a:rPr lang="en-US" altLang="zh-CN" sz="2400" i="1">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r>
                        <a:rPr lang="en-US" altLang="zh-CN" sz="2400" i="1">
                          <a:latin typeface="Cambria Math" panose="02040503050406030204" pitchFamily="18" charset="0"/>
                        </a:rPr>
                        <m:t>𝛾</m:t>
                      </m:r>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𝑚𝑎𝑥</m:t>
                              </m:r>
                            </m:e>
                            <m:lim>
                              <m:r>
                                <a:rPr lang="en-US" altLang="zh-CN" sz="2400" i="1">
                                  <a:latin typeface="Cambria Math" panose="02040503050406030204" pitchFamily="18" charset="0"/>
                                </a:rPr>
                                <m:t>𝑎</m:t>
                              </m:r>
                            </m:lim>
                          </m:limLow>
                        </m:fName>
                        <m:e>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𝑆</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𝑎</m:t>
                              </m:r>
                            </m:e>
                          </m:d>
                        </m:e>
                      </m:func>
                    </m:oMath>
                  </m:oMathPara>
                </a14:m>
                <a:endParaRPr lang="en-US" altLang="zh-CN" sz="2400" i="1" dirty="0">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F31301E3-7601-45F4-A148-D868F41DF22C}"/>
                  </a:ext>
                </a:extLst>
              </p:cNvPr>
              <p:cNvSpPr>
                <a:spLocks noRot="1" noChangeAspect="1" noMove="1" noResize="1" noEditPoints="1" noAdjustHandles="1" noChangeArrowheads="1" noChangeShapeType="1" noTextEdit="1"/>
              </p:cNvSpPr>
              <p:nvPr/>
            </p:nvSpPr>
            <p:spPr>
              <a:xfrm>
                <a:off x="323528" y="2132856"/>
                <a:ext cx="4791172" cy="575542"/>
              </a:xfrm>
              <a:prstGeom prst="rect">
                <a:avLst/>
              </a:prstGeom>
              <a:blipFill>
                <a:blip r:embed="rId2"/>
                <a:stretch>
                  <a:fillRect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1">
                <a:extLst>
                  <a:ext uri="{FF2B5EF4-FFF2-40B4-BE49-F238E27FC236}">
                    <a16:creationId xmlns:a16="http://schemas.microsoft.com/office/drawing/2014/main" id="{40B8FD29-99B8-434C-93B9-7A7ADDEB27C6}"/>
                  </a:ext>
                </a:extLst>
              </p:cNvPr>
              <p:cNvSpPr>
                <a:spLocks noChangeArrowheads="1"/>
              </p:cNvSpPr>
              <p:nvPr/>
            </p:nvSpPr>
            <p:spPr bwMode="auto">
              <a:xfrm>
                <a:off x="683568" y="2636912"/>
                <a:ext cx="5999038"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3,1</m:t>
                          </m:r>
                        </m:e>
                      </m:d>
                      <m:r>
                        <a:rPr lang="en-US" altLang="zh-CN" sz="2400" i="1">
                          <a:latin typeface="Cambria Math" panose="02040503050406030204" pitchFamily="18" charset="0"/>
                        </a:rPr>
                        <m:t>=</m:t>
                      </m:r>
                      <m:r>
                        <a:rPr lang="en-US" altLang="zh-CN" sz="2400" i="1">
                          <a:latin typeface="Cambria Math" panose="02040503050406030204" pitchFamily="18" charset="0"/>
                        </a:rPr>
                        <m:t>𝑅</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3,1</m:t>
                          </m:r>
                        </m:e>
                      </m:d>
                      <m:r>
                        <a:rPr lang="en-US" altLang="zh-CN" sz="2400" i="1">
                          <a:latin typeface="Cambria Math" panose="02040503050406030204" pitchFamily="18" charset="0"/>
                        </a:rPr>
                        <m:t>+0.8∗</m:t>
                      </m:r>
                      <m:func>
                        <m:funcPr>
                          <m:ctrlPr>
                            <a:rPr lang="zh-CN" altLang="zh-CN" sz="2400" i="1">
                              <a:latin typeface="Cambria Math" panose="02040503050406030204" pitchFamily="18" charset="0"/>
                            </a:rPr>
                          </m:ctrlPr>
                        </m:funcPr>
                        <m:fName>
                          <m:r>
                            <a:rPr lang="en-US" altLang="zh-CN" sz="2400" i="1">
                              <a:latin typeface="Cambria Math" panose="02040503050406030204" pitchFamily="18" charset="0"/>
                            </a:rPr>
                            <m:t>𝑚𝑎𝑥</m:t>
                          </m:r>
                        </m:fName>
                        <m:e>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1,3</m:t>
                                  </m:r>
                                </m:e>
                              </m:d>
                              <m:r>
                                <a:rPr lang="en-US" altLang="zh-CN" sz="2400" i="1">
                                  <a:latin typeface="Cambria Math" panose="02040503050406030204" pitchFamily="18" charset="0"/>
                                </a:rPr>
                                <m:t>,</m:t>
                              </m:r>
                              <m:r>
                                <a:rPr lang="en-US" altLang="zh-CN" sz="2400" i="1">
                                  <a:latin typeface="Cambria Math" panose="02040503050406030204" pitchFamily="18" charset="0"/>
                                </a:rPr>
                                <m:t>𝑄</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1,5</m:t>
                                  </m:r>
                                </m:e>
                              </m:d>
                            </m:e>
                          </m:d>
                        </m:e>
                      </m:func>
                    </m:oMath>
                  </m:oMathPara>
                </a14:m>
                <a:endParaRPr kumimoji="0" lang="zh-CN" altLang="zh-CN" sz="2400" b="0" i="1" u="none" strike="noStrike" cap="none" normalizeH="0" baseline="0" dirty="0">
                  <a:ln>
                    <a:noFill/>
                  </a:ln>
                  <a:solidFill>
                    <a:schemeClr val="tx1"/>
                  </a:solidFill>
                  <a:effectLst/>
                </a:endParaRPr>
              </a:p>
            </p:txBody>
          </p:sp>
        </mc:Choice>
        <mc:Fallback xmlns="">
          <p:sp>
            <p:nvSpPr>
              <p:cNvPr id="6" name="Rectangle 1">
                <a:extLst>
                  <a:ext uri="{FF2B5EF4-FFF2-40B4-BE49-F238E27FC236}">
                    <a16:creationId xmlns:a16="http://schemas.microsoft.com/office/drawing/2014/main" id="{40B8FD29-99B8-434C-93B9-7A7ADDEB27C6}"/>
                  </a:ext>
                </a:extLst>
              </p:cNvPr>
              <p:cNvSpPr>
                <a:spLocks noRot="1" noChangeAspect="1" noMove="1" noResize="1" noEditPoints="1" noAdjustHandles="1" noChangeArrowheads="1" noChangeShapeType="1" noTextEdit="1"/>
              </p:cNvSpPr>
              <p:nvPr/>
            </p:nvSpPr>
            <p:spPr bwMode="auto">
              <a:xfrm>
                <a:off x="683568" y="2636912"/>
                <a:ext cx="5999038" cy="369332"/>
              </a:xfrm>
              <a:prstGeom prst="rect">
                <a:avLst/>
              </a:prstGeom>
              <a:blipFill>
                <a:blip r:embed="rId3"/>
                <a:stretch>
                  <a:fillRect l="-915" b="-33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19407F5-C6A9-4997-9366-81CC670C6336}"/>
                  </a:ext>
                </a:extLst>
              </p:cNvPr>
              <p:cNvSpPr/>
              <p:nvPr/>
            </p:nvSpPr>
            <p:spPr>
              <a:xfrm>
                <a:off x="1187624" y="3048635"/>
                <a:ext cx="415572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=0+0.8∗</m:t>
                      </m:r>
                      <m:func>
                        <m:funcPr>
                          <m:ctrlPr>
                            <a:rPr lang="zh-CN" altLang="en-US" sz="2400" i="1">
                              <a:latin typeface="Cambria Math" panose="02040503050406030204" pitchFamily="18" charset="0"/>
                            </a:rPr>
                          </m:ctrlPr>
                        </m:funcPr>
                        <m:fName>
                          <m:r>
                            <a:rPr lang="zh-CN" altLang="en-US" sz="2400" i="1">
                              <a:latin typeface="Cambria Math" panose="02040503050406030204" pitchFamily="18" charset="0"/>
                            </a:rPr>
                            <m:t>𝑚𝑎𝑥</m:t>
                          </m:r>
                        </m:fName>
                        <m:e>
                          <m:d>
                            <m:dPr>
                              <m:begChr m:val="{"/>
                              <m:endChr m:val="}"/>
                              <m:ctrlPr>
                                <a:rPr lang="zh-CN" altLang="en-US" sz="2400" i="1">
                                  <a:latin typeface="Cambria Math" panose="02040503050406030204" pitchFamily="18" charset="0"/>
                                </a:rPr>
                              </m:ctrlPr>
                            </m:dPr>
                            <m:e>
                              <m:r>
                                <a:rPr lang="zh-CN" altLang="en-US" sz="2400" i="1">
                                  <a:latin typeface="Cambria Math" panose="02040503050406030204" pitchFamily="18" charset="0"/>
                                </a:rPr>
                                <m:t>0,100</m:t>
                              </m:r>
                            </m:e>
                          </m:d>
                        </m:e>
                      </m:func>
                    </m:oMath>
                  </m:oMathPara>
                </a14:m>
                <a:endParaRPr lang="zh-CN" altLang="en-US" sz="2400" i="1" dirty="0"/>
              </a:p>
            </p:txBody>
          </p:sp>
        </mc:Choice>
        <mc:Fallback xmlns="">
          <p:sp>
            <p:nvSpPr>
              <p:cNvPr id="7" name="矩形 6">
                <a:extLst>
                  <a:ext uri="{FF2B5EF4-FFF2-40B4-BE49-F238E27FC236}">
                    <a16:creationId xmlns:a16="http://schemas.microsoft.com/office/drawing/2014/main" id="{819407F5-C6A9-4997-9366-81CC670C6336}"/>
                  </a:ext>
                </a:extLst>
              </p:cNvPr>
              <p:cNvSpPr>
                <a:spLocks noRot="1" noChangeAspect="1" noMove="1" noResize="1" noEditPoints="1" noAdjustHandles="1" noChangeArrowheads="1" noChangeShapeType="1" noTextEdit="1"/>
              </p:cNvSpPr>
              <p:nvPr/>
            </p:nvSpPr>
            <p:spPr>
              <a:xfrm>
                <a:off x="1187624" y="3048635"/>
                <a:ext cx="4155720"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AF60DE9-DDE8-4FFF-9393-22456EBA5AC6}"/>
                  </a:ext>
                </a:extLst>
              </p:cNvPr>
              <p:cNvSpPr/>
              <p:nvPr/>
            </p:nvSpPr>
            <p:spPr>
              <a:xfrm>
                <a:off x="4644008" y="3048635"/>
                <a:ext cx="128189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=80</m:t>
                      </m:r>
                    </m:oMath>
                  </m:oMathPara>
                </a14:m>
                <a:endParaRPr lang="zh-CN" altLang="en-US" sz="2400" i="1" dirty="0"/>
              </a:p>
            </p:txBody>
          </p:sp>
        </mc:Choice>
        <mc:Fallback xmlns="">
          <p:sp>
            <p:nvSpPr>
              <p:cNvPr id="8" name="矩形 7">
                <a:extLst>
                  <a:ext uri="{FF2B5EF4-FFF2-40B4-BE49-F238E27FC236}">
                    <a16:creationId xmlns:a16="http://schemas.microsoft.com/office/drawing/2014/main" id="{5AF60DE9-DDE8-4FFF-9393-22456EBA5AC6}"/>
                  </a:ext>
                </a:extLst>
              </p:cNvPr>
              <p:cNvSpPr>
                <a:spLocks noRot="1" noChangeAspect="1" noMove="1" noResize="1" noEditPoints="1" noAdjustHandles="1" noChangeArrowheads="1" noChangeShapeType="1" noTextEdit="1"/>
              </p:cNvSpPr>
              <p:nvPr/>
            </p:nvSpPr>
            <p:spPr>
              <a:xfrm>
                <a:off x="4644008" y="3048635"/>
                <a:ext cx="1281892" cy="461665"/>
              </a:xfrm>
              <a:prstGeom prst="rect">
                <a:avLst/>
              </a:prstGeom>
              <a:blipFill>
                <a:blip r:embed="rId5"/>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E8FCA39-2EB5-4018-AD72-7A2A1CA8A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5696" y="3821128"/>
            <a:ext cx="4320000" cy="2691402"/>
          </a:xfrm>
          <a:prstGeom prst="rect">
            <a:avLst/>
          </a:prstGeom>
        </p:spPr>
      </p:pic>
    </p:spTree>
    <p:extLst>
      <p:ext uri="{BB962C8B-B14F-4D97-AF65-F5344CB8AC3E}">
        <p14:creationId xmlns:p14="http://schemas.microsoft.com/office/powerpoint/2010/main" val="1677104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latin typeface="Times New Roman" panose="02020603050405020304" pitchFamily="18" charset="0"/>
                <a:ea typeface="+mn-ea"/>
                <a:cs typeface="Times New Roman" panose="02020603050405020304" pitchFamily="18" charset="0"/>
              </a:rPr>
              <a:t>§ Q-learning</a:t>
            </a:r>
            <a:r>
              <a:rPr lang="zh-CN" altLang="en-US" dirty="0">
                <a:latin typeface="Times New Roman" panose="02020603050405020304" pitchFamily="18" charset="0"/>
                <a:ea typeface="+mn-ea"/>
                <a:cs typeface="Times New Roman" panose="02020603050405020304" pitchFamily="18" charset="0"/>
              </a:rPr>
              <a:t>稳定</a:t>
            </a:r>
            <a:r>
              <a:rPr lang="en-US" altLang="zh-CN" dirty="0">
                <a:latin typeface="Times New Roman" panose="02020603050405020304" pitchFamily="18" charset="0"/>
                <a:ea typeface="+mn-ea"/>
                <a:cs typeface="Times New Roman" panose="02020603050405020304" pitchFamily="18" charset="0"/>
              </a:rPr>
              <a:t>Q</a:t>
            </a:r>
            <a:r>
              <a:rPr lang="zh-CN" altLang="en-US" dirty="0">
                <a:latin typeface="Times New Roman" panose="02020603050405020304" pitchFamily="18" charset="0"/>
                <a:ea typeface="+mn-ea"/>
                <a:cs typeface="Times New Roman" panose="02020603050405020304" pitchFamily="18" charset="0"/>
              </a:rPr>
              <a:t>值</a:t>
            </a:r>
          </a:p>
        </p:txBody>
      </p:sp>
      <p:pic>
        <p:nvPicPr>
          <p:cNvPr id="10" name="图片 9">
            <a:extLst>
              <a:ext uri="{FF2B5EF4-FFF2-40B4-BE49-F238E27FC236}">
                <a16:creationId xmlns:a16="http://schemas.microsoft.com/office/drawing/2014/main" id="{7034AA70-60D1-4CDC-A174-B78C96D51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71" y="3105018"/>
            <a:ext cx="3600000" cy="2032437"/>
          </a:xfrm>
          <a:prstGeom prst="rect">
            <a:avLst/>
          </a:prstGeom>
        </p:spPr>
      </p:pic>
      <p:pic>
        <p:nvPicPr>
          <p:cNvPr id="11" name="图片 10">
            <a:extLst>
              <a:ext uri="{FF2B5EF4-FFF2-40B4-BE49-F238E27FC236}">
                <a16:creationId xmlns:a16="http://schemas.microsoft.com/office/drawing/2014/main" id="{37F9529D-FF00-4C97-ACD4-7EB49F4A8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324" y="3141077"/>
            <a:ext cx="3600000" cy="1960320"/>
          </a:xfrm>
          <a:prstGeom prst="rect">
            <a:avLst/>
          </a:prstGeom>
        </p:spPr>
      </p:pic>
      <p:sp>
        <p:nvSpPr>
          <p:cNvPr id="4" name="箭头: 燕尾形 3">
            <a:extLst>
              <a:ext uri="{FF2B5EF4-FFF2-40B4-BE49-F238E27FC236}">
                <a16:creationId xmlns:a16="http://schemas.microsoft.com/office/drawing/2014/main" id="{3B9EC887-D270-49D1-B83C-4F6C67B885DC}"/>
              </a:ext>
            </a:extLst>
          </p:cNvPr>
          <p:cNvSpPr/>
          <p:nvPr/>
        </p:nvSpPr>
        <p:spPr bwMode="auto">
          <a:xfrm>
            <a:off x="4139952" y="3941162"/>
            <a:ext cx="576064" cy="288032"/>
          </a:xfrm>
          <a:prstGeom prst="notch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2" name="矩形 11">
            <a:extLst>
              <a:ext uri="{FF2B5EF4-FFF2-40B4-BE49-F238E27FC236}">
                <a16:creationId xmlns:a16="http://schemas.microsoft.com/office/drawing/2014/main" id="{DE241289-8D4D-4091-B60A-39F99ED93D65}"/>
              </a:ext>
            </a:extLst>
          </p:cNvPr>
          <p:cNvSpPr/>
          <p:nvPr/>
        </p:nvSpPr>
        <p:spPr>
          <a:xfrm>
            <a:off x="503548" y="1560326"/>
            <a:ext cx="8424936" cy="923330"/>
          </a:xfrm>
          <a:prstGeom prst="rect">
            <a:avLst/>
          </a:prstGeom>
        </p:spPr>
        <p:txBody>
          <a:bodyPr wrap="square">
            <a:spAutoFit/>
          </a:bodyPr>
          <a:lstStyle/>
          <a:p>
            <a:pPr fontAlgn="auto">
              <a:spcBef>
                <a:spcPts val="0"/>
              </a:spcBef>
              <a:spcAft>
                <a:spcPts val="0"/>
              </a:spcAft>
              <a:defRPr/>
            </a:pPr>
            <a:r>
              <a:rPr lang="zh-CN" altLang="zh-CN" b="0" dirty="0">
                <a:latin typeface="Times New Roman" panose="02020603050405020304" pitchFamily="18" charset="0"/>
                <a:ea typeface="+mn-ea"/>
                <a:cs typeface="Times New Roman" panose="02020603050405020304" pitchFamily="18" charset="0"/>
              </a:rPr>
              <a:t>当我们继续进行更多回合，矩阵</a:t>
            </a:r>
            <a:r>
              <a:rPr lang="en-US" altLang="zh-CN" b="0" dirty="0">
                <a:latin typeface="Times New Roman" panose="02020603050405020304" pitchFamily="18" charset="0"/>
                <a:ea typeface="+mn-ea"/>
                <a:cs typeface="Times New Roman" panose="02020603050405020304" pitchFamily="18" charset="0"/>
              </a:rPr>
              <a:t>Q</a:t>
            </a:r>
            <a:r>
              <a:rPr lang="zh-CN" altLang="zh-CN" b="0" dirty="0">
                <a:latin typeface="Times New Roman" panose="02020603050405020304" pitchFamily="18" charset="0"/>
                <a:ea typeface="+mn-ea"/>
                <a:cs typeface="Times New Roman" panose="02020603050405020304" pitchFamily="18" charset="0"/>
              </a:rPr>
              <a:t>最终将会收敛成</a:t>
            </a:r>
            <a:r>
              <a:rPr lang="zh-CN" altLang="en-US" b="0" dirty="0">
                <a:latin typeface="Times New Roman" panose="02020603050405020304" pitchFamily="18" charset="0"/>
                <a:ea typeface="+mn-ea"/>
                <a:cs typeface="Times New Roman" panose="02020603050405020304" pitchFamily="18" charset="0"/>
              </a:rPr>
              <a:t>左边</a:t>
            </a:r>
            <a:r>
              <a:rPr lang="zh-CN" altLang="zh-CN" b="0" dirty="0">
                <a:latin typeface="Times New Roman" panose="02020603050405020304" pitchFamily="18" charset="0"/>
                <a:ea typeface="+mn-ea"/>
                <a:cs typeface="Times New Roman" panose="02020603050405020304" pitchFamily="18" charset="0"/>
              </a:rPr>
              <a:t>这样</a:t>
            </a:r>
            <a:r>
              <a:rPr lang="zh-CN" altLang="en-US" b="0" dirty="0">
                <a:latin typeface="Times New Roman" panose="02020603050405020304" pitchFamily="18" charset="0"/>
                <a:ea typeface="+mn-ea"/>
                <a:cs typeface="Times New Roman" panose="02020603050405020304" pitchFamily="18" charset="0"/>
              </a:rPr>
              <a:t>。然后</a:t>
            </a:r>
            <a:r>
              <a:rPr lang="zh-CN" altLang="zh-CN" b="0" dirty="0">
                <a:latin typeface="Times New Roman" panose="02020603050405020304" pitchFamily="18" charset="0"/>
                <a:ea typeface="+mn-ea"/>
                <a:cs typeface="Times New Roman" panose="02020603050405020304" pitchFamily="18" charset="0"/>
              </a:rPr>
              <a:t>对其进行规范化，每个非零元素都除以矩阵</a:t>
            </a:r>
            <a:r>
              <a:rPr lang="en-US" altLang="zh-CN" b="0" dirty="0">
                <a:latin typeface="Times New Roman" panose="02020603050405020304" pitchFamily="18" charset="0"/>
                <a:ea typeface="+mn-ea"/>
                <a:cs typeface="Times New Roman" panose="02020603050405020304" pitchFamily="18" charset="0"/>
              </a:rPr>
              <a:t>Q</a:t>
            </a:r>
            <a:r>
              <a:rPr lang="zh-CN" altLang="zh-CN" b="0" dirty="0">
                <a:latin typeface="Times New Roman" panose="02020603050405020304" pitchFamily="18" charset="0"/>
                <a:ea typeface="+mn-ea"/>
                <a:cs typeface="Times New Roman" panose="02020603050405020304" pitchFamily="18" charset="0"/>
              </a:rPr>
              <a:t>的最大元素（这里为</a:t>
            </a:r>
            <a:r>
              <a:rPr lang="en-US" altLang="zh-CN" b="0" dirty="0">
                <a:latin typeface="Times New Roman" panose="02020603050405020304" pitchFamily="18" charset="0"/>
                <a:ea typeface="+mn-ea"/>
                <a:cs typeface="Times New Roman" panose="02020603050405020304" pitchFamily="18" charset="0"/>
              </a:rPr>
              <a:t>500</a:t>
            </a:r>
            <a:r>
              <a:rPr lang="zh-CN" altLang="zh-CN" b="0" dirty="0">
                <a:latin typeface="Times New Roman" panose="02020603050405020304" pitchFamily="18" charset="0"/>
                <a:ea typeface="+mn-ea"/>
                <a:cs typeface="Times New Roman" panose="02020603050405020304" pitchFamily="18" charset="0"/>
              </a:rPr>
              <a:t>），可</a:t>
            </a:r>
            <a:r>
              <a:rPr lang="zh-CN" altLang="en-US" b="0" dirty="0">
                <a:latin typeface="Times New Roman" panose="02020603050405020304" pitchFamily="18" charset="0"/>
                <a:ea typeface="+mn-ea"/>
                <a:cs typeface="Times New Roman" panose="02020603050405020304" pitchFamily="18" charset="0"/>
              </a:rPr>
              <a:t>以得到右边这样一个矩阵</a:t>
            </a:r>
            <a:r>
              <a:rPr lang="zh-CN" altLang="zh-CN" b="0" dirty="0">
                <a:latin typeface="Times New Roman" panose="02020603050405020304" pitchFamily="18" charset="0"/>
                <a:ea typeface="+mn-ea"/>
                <a:cs typeface="Times New Roman" panose="02020603050405020304" pitchFamily="18" charset="0"/>
              </a:rPr>
              <a:t>：（这里省略了百分号）</a:t>
            </a:r>
          </a:p>
        </p:txBody>
      </p:sp>
    </p:spTree>
    <p:extLst>
      <p:ext uri="{BB962C8B-B14F-4D97-AF65-F5344CB8AC3E}">
        <p14:creationId xmlns:p14="http://schemas.microsoft.com/office/powerpoint/2010/main" val="101093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latin typeface="Times New Roman" panose="02020603050405020304" pitchFamily="18" charset="0"/>
                <a:ea typeface="+mn-ea"/>
                <a:cs typeface="Times New Roman" panose="02020603050405020304" pitchFamily="18" charset="0"/>
              </a:rPr>
              <a:t>§ Q-learning </a:t>
            </a:r>
            <a:r>
              <a:rPr lang="zh-CN" altLang="en-US" dirty="0">
                <a:latin typeface="Times New Roman" panose="02020603050405020304" pitchFamily="18" charset="0"/>
                <a:ea typeface="+mn-ea"/>
                <a:cs typeface="Times New Roman" panose="02020603050405020304" pitchFamily="18" charset="0"/>
              </a:rPr>
              <a:t>图表示</a:t>
            </a:r>
          </a:p>
        </p:txBody>
      </p:sp>
      <p:pic>
        <p:nvPicPr>
          <p:cNvPr id="7" name="图片 6">
            <a:extLst>
              <a:ext uri="{FF2B5EF4-FFF2-40B4-BE49-F238E27FC236}">
                <a16:creationId xmlns:a16="http://schemas.microsoft.com/office/drawing/2014/main" id="{7B2DE005-C9B4-487D-B813-7300AA854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2564904"/>
            <a:ext cx="5040000" cy="3328696"/>
          </a:xfrm>
          <a:prstGeom prst="rect">
            <a:avLst/>
          </a:prstGeom>
        </p:spPr>
      </p:pic>
      <p:sp>
        <p:nvSpPr>
          <p:cNvPr id="3" name="矩形 2">
            <a:extLst>
              <a:ext uri="{FF2B5EF4-FFF2-40B4-BE49-F238E27FC236}">
                <a16:creationId xmlns:a16="http://schemas.microsoft.com/office/drawing/2014/main" id="{0DCEAF2D-C0EE-4B23-BB39-F6309BA15B72}"/>
              </a:ext>
            </a:extLst>
          </p:cNvPr>
          <p:cNvSpPr/>
          <p:nvPr/>
        </p:nvSpPr>
        <p:spPr>
          <a:xfrm>
            <a:off x="683568" y="1628800"/>
            <a:ext cx="7704856" cy="646331"/>
          </a:xfrm>
          <a:prstGeom prst="rect">
            <a:avLst/>
          </a:prstGeom>
        </p:spPr>
        <p:txBody>
          <a:bodyPr wrap="square">
            <a:spAutoFit/>
          </a:bodyPr>
          <a:lstStyle/>
          <a:p>
            <a:pPr fontAlgn="auto">
              <a:spcBef>
                <a:spcPts val="0"/>
              </a:spcBef>
              <a:spcAft>
                <a:spcPts val="0"/>
              </a:spcAft>
              <a:defRPr/>
            </a:pPr>
            <a:r>
              <a:rPr lang="zh-CN" altLang="zh-CN" b="0" dirty="0">
                <a:latin typeface="Times New Roman" panose="02020603050405020304" pitchFamily="18" charset="0"/>
                <a:ea typeface="+mn-ea"/>
                <a:cs typeface="Times New Roman" panose="02020603050405020304" pitchFamily="18" charset="0"/>
              </a:rPr>
              <a:t>然后我们的</a:t>
            </a:r>
            <a:r>
              <a:rPr lang="en-US" altLang="zh-CN" b="0" dirty="0">
                <a:latin typeface="Times New Roman" panose="02020603050405020304" pitchFamily="18" charset="0"/>
                <a:ea typeface="+mn-ea"/>
                <a:cs typeface="Times New Roman" panose="02020603050405020304" pitchFamily="18" charset="0"/>
              </a:rPr>
              <a:t>agent</a:t>
            </a:r>
            <a:r>
              <a:rPr lang="zh-CN" altLang="zh-CN" b="0" dirty="0">
                <a:latin typeface="Times New Roman" panose="02020603050405020304" pitchFamily="18" charset="0"/>
                <a:ea typeface="+mn-ea"/>
                <a:cs typeface="Times New Roman" panose="02020603050405020304" pitchFamily="18" charset="0"/>
              </a:rPr>
              <a:t>便学习到了转移至目标状态的最佳路径，对于每一个状态</a:t>
            </a:r>
            <a:r>
              <a:rPr lang="en-US" altLang="zh-CN" b="0" dirty="0">
                <a:latin typeface="Times New Roman" panose="02020603050405020304" pitchFamily="18" charset="0"/>
                <a:ea typeface="+mn-ea"/>
                <a:cs typeface="Times New Roman" panose="02020603050405020304" pitchFamily="18" charset="0"/>
              </a:rPr>
              <a:t>S</a:t>
            </a:r>
            <a:r>
              <a:rPr lang="zh-CN" altLang="zh-CN" b="0" dirty="0">
                <a:latin typeface="Times New Roman" panose="02020603050405020304" pitchFamily="18" charset="0"/>
                <a:ea typeface="+mn-ea"/>
                <a:cs typeface="Times New Roman" panose="02020603050405020304" pitchFamily="18" charset="0"/>
              </a:rPr>
              <a:t>，我们选择</a:t>
            </a:r>
            <a:r>
              <a:rPr lang="en-US" altLang="zh-CN" b="0" dirty="0">
                <a:latin typeface="Times New Roman" panose="02020603050405020304" pitchFamily="18" charset="0"/>
                <a:ea typeface="+mn-ea"/>
                <a:cs typeface="Times New Roman" panose="02020603050405020304" pitchFamily="18" charset="0"/>
              </a:rPr>
              <a:t>Q</a:t>
            </a:r>
            <a:r>
              <a:rPr lang="zh-CN" altLang="en-US" b="0" dirty="0">
                <a:latin typeface="Times New Roman" panose="02020603050405020304" pitchFamily="18" charset="0"/>
                <a:ea typeface="+mn-ea"/>
                <a:cs typeface="Times New Roman" panose="02020603050405020304" pitchFamily="18" charset="0"/>
              </a:rPr>
              <a:t>矩阵</a:t>
            </a:r>
            <a:r>
              <a:rPr lang="zh-CN" altLang="zh-CN" b="0" dirty="0">
                <a:latin typeface="Times New Roman" panose="02020603050405020304" pitchFamily="18" charset="0"/>
                <a:ea typeface="+mn-ea"/>
                <a:cs typeface="Times New Roman" panose="02020603050405020304" pitchFamily="18" charset="0"/>
              </a:rPr>
              <a:t>中</a:t>
            </a:r>
            <a:r>
              <a:rPr lang="zh-CN" altLang="en-US" b="0" dirty="0">
                <a:latin typeface="Times New Roman" panose="02020603050405020304" pitchFamily="18" charset="0"/>
                <a:ea typeface="+mn-ea"/>
                <a:cs typeface="Times New Roman" panose="02020603050405020304" pitchFamily="18" charset="0"/>
              </a:rPr>
              <a:t>对应状态</a:t>
            </a:r>
            <a:r>
              <a:rPr lang="en-US" altLang="zh-CN" b="0" dirty="0">
                <a:latin typeface="Times New Roman" panose="02020603050405020304" pitchFamily="18" charset="0"/>
                <a:ea typeface="+mn-ea"/>
                <a:cs typeface="Times New Roman" panose="02020603050405020304" pitchFamily="18" charset="0"/>
              </a:rPr>
              <a:t>S</a:t>
            </a:r>
            <a:r>
              <a:rPr lang="zh-CN" altLang="en-US" b="0" dirty="0">
                <a:latin typeface="Times New Roman" panose="02020603050405020304" pitchFamily="18" charset="0"/>
                <a:ea typeface="+mn-ea"/>
                <a:cs typeface="Times New Roman" panose="02020603050405020304" pitchFamily="18" charset="0"/>
              </a:rPr>
              <a:t>的</a:t>
            </a:r>
            <a:r>
              <a:rPr lang="en-US" altLang="zh-CN" b="0" dirty="0">
                <a:latin typeface="Times New Roman" panose="02020603050405020304" pitchFamily="18" charset="0"/>
                <a:ea typeface="+mn-ea"/>
                <a:cs typeface="Times New Roman" panose="02020603050405020304" pitchFamily="18" charset="0"/>
              </a:rPr>
              <a:t>Q</a:t>
            </a:r>
            <a:r>
              <a:rPr lang="zh-CN" altLang="zh-CN" b="0" dirty="0">
                <a:latin typeface="Times New Roman" panose="02020603050405020304" pitchFamily="18" charset="0"/>
                <a:ea typeface="+mn-ea"/>
                <a:cs typeface="Times New Roman" panose="02020603050405020304" pitchFamily="18" charset="0"/>
              </a:rPr>
              <a:t>值最大的动作，即可得到最佳路径。</a:t>
            </a:r>
          </a:p>
        </p:txBody>
      </p:sp>
    </p:spTree>
    <p:extLst>
      <p:ext uri="{BB962C8B-B14F-4D97-AF65-F5344CB8AC3E}">
        <p14:creationId xmlns:p14="http://schemas.microsoft.com/office/powerpoint/2010/main" val="3817480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1115616" y="2276872"/>
            <a:ext cx="5184576" cy="184665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理论动机</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理论架构</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实验结果</a:t>
            </a:r>
            <a:endParaRPr lang="en-NZ" altLang="zh-CN" sz="2800" dirty="0">
              <a:solidFill>
                <a:srgbClr val="00B0F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426220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latin typeface="+mj-ea"/>
              </a:rPr>
              <a:t>§</a:t>
            </a:r>
            <a:r>
              <a:rPr lang="en-US" altLang="zh-CN" dirty="0">
                <a:solidFill>
                  <a:schemeClr val="bg1"/>
                </a:solidFill>
                <a:latin typeface="+mj-ea"/>
              </a:rPr>
              <a:t> </a:t>
            </a:r>
            <a:r>
              <a:rPr lang="zh-CN" altLang="en-US" dirty="0">
                <a:solidFill>
                  <a:schemeClr val="bg1"/>
                </a:solidFill>
                <a:latin typeface="+mj-ea"/>
              </a:rPr>
              <a:t>纲要</a:t>
            </a:r>
            <a:endParaRPr lang="zh-CN" altLang="en-US" dirty="0">
              <a:latin typeface="+mj-ea"/>
            </a:endParaRPr>
          </a:p>
        </p:txBody>
      </p:sp>
      <p:sp>
        <p:nvSpPr>
          <p:cNvPr id="7" name="文本框 6">
            <a:extLst>
              <a:ext uri="{FF2B5EF4-FFF2-40B4-BE49-F238E27FC236}">
                <a16:creationId xmlns:a16="http://schemas.microsoft.com/office/drawing/2014/main" id="{221BC0DF-AAE0-4701-B026-EA2DF91B50E2}"/>
              </a:ext>
            </a:extLst>
          </p:cNvPr>
          <p:cNvSpPr txBox="1"/>
          <p:nvPr/>
        </p:nvSpPr>
        <p:spPr>
          <a:xfrm>
            <a:off x="1115616" y="2276872"/>
            <a:ext cx="5184576" cy="184665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理论动机</a:t>
            </a:r>
            <a:endParaRPr lang="en-NZ" altLang="zh-CN" sz="2800" dirty="0">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理论架构</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实验结果</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232302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实验</a:t>
            </a:r>
            <a:endParaRPr lang="zh-CN" altLang="en-US" dirty="0"/>
          </a:p>
        </p:txBody>
      </p:sp>
      <p:pic>
        <p:nvPicPr>
          <p:cNvPr id="4" name="图片 3">
            <a:extLst>
              <a:ext uri="{FF2B5EF4-FFF2-40B4-BE49-F238E27FC236}">
                <a16:creationId xmlns:a16="http://schemas.microsoft.com/office/drawing/2014/main" id="{9E3CE444-65A9-4EA3-87C7-23519031F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22" y="2116832"/>
            <a:ext cx="5943557" cy="3328392"/>
          </a:xfrm>
          <a:prstGeom prst="rect">
            <a:avLst/>
          </a:prstGeom>
        </p:spPr>
      </p:pic>
    </p:spTree>
    <p:extLst>
      <p:ext uri="{BB962C8B-B14F-4D97-AF65-F5344CB8AC3E}">
        <p14:creationId xmlns:p14="http://schemas.microsoft.com/office/powerpoint/2010/main" val="163937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理论动机</a:t>
            </a:r>
            <a:endParaRPr lang="zh-CN" altLang="en-US" dirty="0"/>
          </a:p>
        </p:txBody>
      </p:sp>
      <p:pic>
        <p:nvPicPr>
          <p:cNvPr id="5" name="图片 4">
            <a:extLst>
              <a:ext uri="{FF2B5EF4-FFF2-40B4-BE49-F238E27FC236}">
                <a16:creationId xmlns:a16="http://schemas.microsoft.com/office/drawing/2014/main" id="{3E2BD5B4-6A13-4B84-A779-CDA2A2579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268760"/>
            <a:ext cx="3960440" cy="2700000"/>
          </a:xfrm>
          <a:prstGeom prst="rect">
            <a:avLst/>
          </a:prstGeom>
        </p:spPr>
      </p:pic>
      <p:pic>
        <p:nvPicPr>
          <p:cNvPr id="8" name="图片 7">
            <a:extLst>
              <a:ext uri="{FF2B5EF4-FFF2-40B4-BE49-F238E27FC236}">
                <a16:creationId xmlns:a16="http://schemas.microsoft.com/office/drawing/2014/main" id="{B56D557F-8313-44F5-81AF-138374F13DA2}"/>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716016" y="4077072"/>
            <a:ext cx="3960000" cy="2700000"/>
          </a:xfrm>
          <a:prstGeom prst="rect">
            <a:avLst/>
          </a:prstGeom>
        </p:spPr>
      </p:pic>
      <p:pic>
        <p:nvPicPr>
          <p:cNvPr id="10" name="图片 9">
            <a:extLst>
              <a:ext uri="{FF2B5EF4-FFF2-40B4-BE49-F238E27FC236}">
                <a16:creationId xmlns:a16="http://schemas.microsoft.com/office/drawing/2014/main" id="{8CEE4FAD-5D5E-48F5-8EA7-A2D83C0598AE}"/>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716016" y="1268760"/>
            <a:ext cx="3960000" cy="2700000"/>
          </a:xfrm>
          <a:prstGeom prst="rect">
            <a:avLst/>
          </a:prstGeom>
        </p:spPr>
      </p:pic>
      <p:pic>
        <p:nvPicPr>
          <p:cNvPr id="12" name="图片 11">
            <a:extLst>
              <a:ext uri="{FF2B5EF4-FFF2-40B4-BE49-F238E27FC236}">
                <a16:creationId xmlns:a16="http://schemas.microsoft.com/office/drawing/2014/main" id="{1EB1A975-E7D4-4A1F-A2A9-72C3868A7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077072"/>
            <a:ext cx="3960440" cy="2707200"/>
          </a:xfrm>
          <a:prstGeom prst="rect">
            <a:avLst/>
          </a:prstGeom>
        </p:spPr>
      </p:pic>
    </p:spTree>
    <p:extLst>
      <p:ext uri="{BB962C8B-B14F-4D97-AF65-F5344CB8AC3E}">
        <p14:creationId xmlns:p14="http://schemas.microsoft.com/office/powerpoint/2010/main" val="284842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理论动机</a:t>
            </a:r>
            <a:endParaRPr lang="zh-CN" altLang="en-US" dirty="0"/>
          </a:p>
        </p:txBody>
      </p:sp>
      <p:pic>
        <p:nvPicPr>
          <p:cNvPr id="4" name="图片 3">
            <a:extLst>
              <a:ext uri="{FF2B5EF4-FFF2-40B4-BE49-F238E27FC236}">
                <a16:creationId xmlns:a16="http://schemas.microsoft.com/office/drawing/2014/main" id="{C2089DF9-ECAA-4E78-86D7-A77EBC0F63DF}"/>
              </a:ext>
            </a:extLst>
          </p:cNvPr>
          <p:cNvPicPr>
            <a:picLocks noChangeAspect="1"/>
          </p:cNvPicPr>
          <p:nvPr/>
        </p:nvPicPr>
        <p:blipFill rotWithShape="1">
          <a:blip r:embed="rId2">
            <a:extLst>
              <a:ext uri="{28A0092B-C50C-407E-A947-70E740481C1C}">
                <a14:useLocalDpi xmlns:a14="http://schemas.microsoft.com/office/drawing/2010/main" val="0"/>
              </a:ext>
            </a:extLst>
          </a:blip>
          <a:srcRect t="1519"/>
          <a:stretch/>
        </p:blipFill>
        <p:spPr>
          <a:xfrm>
            <a:off x="2286581" y="1124744"/>
            <a:ext cx="4570839" cy="5672517"/>
          </a:xfrm>
          <a:prstGeom prst="rect">
            <a:avLst/>
          </a:prstGeom>
        </p:spPr>
      </p:pic>
    </p:spTree>
    <p:extLst>
      <p:ext uri="{BB962C8B-B14F-4D97-AF65-F5344CB8AC3E}">
        <p14:creationId xmlns:p14="http://schemas.microsoft.com/office/powerpoint/2010/main" val="121950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1115616" y="2276872"/>
            <a:ext cx="5184576" cy="184665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理论动机</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理论架构</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实验结果</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270190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强化学习</a:t>
            </a:r>
            <a:r>
              <a:rPr lang="en-US" altLang="zh-CN" dirty="0">
                <a:solidFill>
                  <a:schemeClr val="bg1"/>
                </a:solidFill>
              </a:rPr>
              <a:t>vs</a:t>
            </a:r>
            <a:r>
              <a:rPr lang="zh-CN" altLang="en-US" dirty="0">
                <a:solidFill>
                  <a:schemeClr val="bg1"/>
                </a:solidFill>
              </a:rPr>
              <a:t>传统机器学习</a:t>
            </a:r>
            <a:endParaRPr lang="zh-CN" altLang="en-US" dirty="0"/>
          </a:p>
        </p:txBody>
      </p:sp>
      <p:sp>
        <p:nvSpPr>
          <p:cNvPr id="3" name="矩形 2">
            <a:extLst>
              <a:ext uri="{FF2B5EF4-FFF2-40B4-BE49-F238E27FC236}">
                <a16:creationId xmlns:a16="http://schemas.microsoft.com/office/drawing/2014/main" id="{A14D28D7-7116-46FE-8468-A122AD6D05E0}"/>
              </a:ext>
            </a:extLst>
          </p:cNvPr>
          <p:cNvSpPr/>
          <p:nvPr/>
        </p:nvSpPr>
        <p:spPr>
          <a:xfrm>
            <a:off x="359532" y="1628800"/>
            <a:ext cx="8424936" cy="3477875"/>
          </a:xfrm>
          <a:prstGeom prst="rect">
            <a:avLst/>
          </a:prstGeom>
        </p:spPr>
        <p:txBody>
          <a:bodyPr wrap="square">
            <a:spAutoFit/>
          </a:bodyPr>
          <a:lstStyle/>
          <a:p>
            <a:pPr algn="just"/>
            <a:r>
              <a:rPr lang="zh-CN" altLang="en-US" sz="2000" dirty="0">
                <a:solidFill>
                  <a:srgbClr val="4F4F4F"/>
                </a:solidFill>
                <a:latin typeface="Times New Roman" panose="02020603050405020304" pitchFamily="18" charset="0"/>
                <a:ea typeface="+mn-ea"/>
                <a:cs typeface="Times New Roman" panose="02020603050405020304" pitchFamily="18" charset="0"/>
              </a:rPr>
              <a:t>机器学习可以分为三类，分别是</a:t>
            </a:r>
            <a:r>
              <a:rPr lang="en-US" altLang="zh-CN" sz="2000" dirty="0">
                <a:solidFill>
                  <a:srgbClr val="4F4F4F"/>
                </a:solidFill>
                <a:latin typeface="Times New Roman" panose="02020603050405020304" pitchFamily="18" charset="0"/>
                <a:ea typeface="+mn-ea"/>
                <a:cs typeface="Times New Roman" panose="02020603050405020304" pitchFamily="18" charset="0"/>
              </a:rPr>
              <a:t>supervised learning</a:t>
            </a:r>
            <a:r>
              <a:rPr lang="zh-CN" altLang="en-US" sz="2000" dirty="0">
                <a:solidFill>
                  <a:srgbClr val="4F4F4F"/>
                </a:solidFill>
                <a:latin typeface="Times New Roman" panose="02020603050405020304" pitchFamily="18" charset="0"/>
                <a:ea typeface="+mn-ea"/>
                <a:cs typeface="Times New Roman" panose="02020603050405020304" pitchFamily="18" charset="0"/>
              </a:rPr>
              <a:t>，</a:t>
            </a:r>
            <a:r>
              <a:rPr lang="en-US" altLang="zh-CN" sz="2000" dirty="0">
                <a:solidFill>
                  <a:srgbClr val="4F4F4F"/>
                </a:solidFill>
                <a:latin typeface="Times New Roman" panose="02020603050405020304" pitchFamily="18" charset="0"/>
                <a:ea typeface="+mn-ea"/>
                <a:cs typeface="Times New Roman" panose="02020603050405020304" pitchFamily="18" charset="0"/>
              </a:rPr>
              <a:t>unsupervised learning</a:t>
            </a:r>
            <a:r>
              <a:rPr lang="zh-CN" altLang="en-US" sz="2000" dirty="0">
                <a:solidFill>
                  <a:srgbClr val="4F4F4F"/>
                </a:solidFill>
                <a:latin typeface="Times New Roman" panose="02020603050405020304" pitchFamily="18" charset="0"/>
                <a:ea typeface="+mn-ea"/>
                <a:cs typeface="Times New Roman" panose="02020603050405020304" pitchFamily="18" charset="0"/>
              </a:rPr>
              <a:t>和</a:t>
            </a:r>
            <a:r>
              <a:rPr lang="en-US" altLang="zh-CN" sz="2000" dirty="0">
                <a:solidFill>
                  <a:srgbClr val="4F4F4F"/>
                </a:solidFill>
                <a:latin typeface="Times New Roman" panose="02020603050405020304" pitchFamily="18" charset="0"/>
                <a:ea typeface="+mn-ea"/>
                <a:cs typeface="Times New Roman" panose="02020603050405020304" pitchFamily="18" charset="0"/>
              </a:rPr>
              <a:t>reinforcement learning</a:t>
            </a:r>
            <a:r>
              <a:rPr lang="zh-CN" altLang="en-US" sz="2000" dirty="0">
                <a:solidFill>
                  <a:srgbClr val="4F4F4F"/>
                </a:solidFill>
                <a:latin typeface="Times New Roman" panose="02020603050405020304" pitchFamily="18" charset="0"/>
                <a:ea typeface="+mn-ea"/>
                <a:cs typeface="Times New Roman" panose="02020603050405020304" pitchFamily="18" charset="0"/>
              </a:rPr>
              <a:t>。而强化学习与其他机器学习不同之处为：</a:t>
            </a:r>
            <a:endParaRPr lang="en-US" altLang="zh-CN" sz="2000" dirty="0">
              <a:solidFill>
                <a:srgbClr val="4F4F4F"/>
              </a:solidFill>
              <a:latin typeface="Times New Roman" panose="02020603050405020304" pitchFamily="18" charset="0"/>
              <a:ea typeface="+mn-ea"/>
              <a:cs typeface="Times New Roman" panose="02020603050405020304" pitchFamily="18" charset="0"/>
            </a:endParaRPr>
          </a:p>
          <a:p>
            <a:pPr algn="just"/>
            <a:endParaRPr lang="zh-CN" altLang="en-US" sz="2000" dirty="0">
              <a:solidFill>
                <a:srgbClr val="4F4F4F"/>
              </a:solidFill>
              <a:latin typeface="Times New Roman" panose="02020603050405020304" pitchFamily="18" charset="0"/>
              <a:ea typeface="+mn-ea"/>
              <a:cs typeface="Times New Roman" panose="02020603050405020304" pitchFamily="18" charset="0"/>
            </a:endParaRPr>
          </a:p>
          <a:p>
            <a:pPr algn="just">
              <a:buFont typeface="+mj-lt"/>
              <a:buAutoNum type="arabicPeriod"/>
            </a:pPr>
            <a:r>
              <a:rPr lang="zh-CN" altLang="en-US" sz="2000" dirty="0">
                <a:solidFill>
                  <a:srgbClr val="333333"/>
                </a:solidFill>
                <a:latin typeface="Times New Roman" panose="02020603050405020304" pitchFamily="18" charset="0"/>
                <a:ea typeface="+mn-ea"/>
                <a:cs typeface="Times New Roman" panose="02020603050405020304" pitchFamily="18" charset="0"/>
              </a:rPr>
              <a:t>没有教师信号，也没有</a:t>
            </a:r>
            <a:r>
              <a:rPr lang="en-US" altLang="zh-CN" sz="2000" dirty="0">
                <a:solidFill>
                  <a:srgbClr val="333333"/>
                </a:solidFill>
                <a:latin typeface="Times New Roman" panose="02020603050405020304" pitchFamily="18" charset="0"/>
                <a:ea typeface="+mn-ea"/>
                <a:cs typeface="Times New Roman" panose="02020603050405020304" pitchFamily="18" charset="0"/>
              </a:rPr>
              <a:t>label</a:t>
            </a:r>
            <a:r>
              <a:rPr lang="zh-CN" altLang="en-US" sz="2000" dirty="0">
                <a:solidFill>
                  <a:srgbClr val="333333"/>
                </a:solidFill>
                <a:latin typeface="Times New Roman" panose="02020603050405020304" pitchFamily="18" charset="0"/>
                <a:ea typeface="+mn-ea"/>
                <a:cs typeface="Times New Roman" panose="02020603050405020304" pitchFamily="18" charset="0"/>
              </a:rPr>
              <a:t>。只有</a:t>
            </a:r>
            <a:r>
              <a:rPr lang="en-US" altLang="zh-CN" sz="2000" dirty="0">
                <a:solidFill>
                  <a:srgbClr val="333333"/>
                </a:solidFill>
                <a:latin typeface="Times New Roman" panose="02020603050405020304" pitchFamily="18" charset="0"/>
                <a:ea typeface="+mn-ea"/>
                <a:cs typeface="Times New Roman" panose="02020603050405020304" pitchFamily="18" charset="0"/>
              </a:rPr>
              <a:t>reward</a:t>
            </a:r>
            <a:r>
              <a:rPr lang="zh-CN" altLang="en-US" sz="2000" dirty="0">
                <a:solidFill>
                  <a:srgbClr val="333333"/>
                </a:solidFill>
                <a:latin typeface="Times New Roman" panose="02020603050405020304" pitchFamily="18" charset="0"/>
                <a:ea typeface="+mn-ea"/>
                <a:cs typeface="Times New Roman" panose="02020603050405020304" pitchFamily="18" charset="0"/>
              </a:rPr>
              <a:t>，其实</a:t>
            </a:r>
            <a:r>
              <a:rPr lang="en-US" altLang="zh-CN" sz="2000" dirty="0">
                <a:solidFill>
                  <a:srgbClr val="333333"/>
                </a:solidFill>
                <a:latin typeface="Times New Roman" panose="02020603050405020304" pitchFamily="18" charset="0"/>
                <a:ea typeface="+mn-ea"/>
                <a:cs typeface="Times New Roman" panose="02020603050405020304" pitchFamily="18" charset="0"/>
              </a:rPr>
              <a:t>reward</a:t>
            </a:r>
            <a:r>
              <a:rPr lang="zh-CN" altLang="en-US" sz="2000" dirty="0">
                <a:solidFill>
                  <a:srgbClr val="333333"/>
                </a:solidFill>
                <a:latin typeface="Times New Roman" panose="02020603050405020304" pitchFamily="18" charset="0"/>
                <a:ea typeface="+mn-ea"/>
                <a:cs typeface="Times New Roman" panose="02020603050405020304" pitchFamily="18" charset="0"/>
              </a:rPr>
              <a:t>就相当于</a:t>
            </a:r>
            <a:r>
              <a:rPr lang="en-US" altLang="zh-CN" sz="2000" dirty="0">
                <a:solidFill>
                  <a:srgbClr val="333333"/>
                </a:solidFill>
                <a:latin typeface="Times New Roman" panose="02020603050405020304" pitchFamily="18" charset="0"/>
                <a:ea typeface="+mn-ea"/>
                <a:cs typeface="Times New Roman" panose="02020603050405020304" pitchFamily="18" charset="0"/>
              </a:rPr>
              <a:t>label</a:t>
            </a:r>
            <a:r>
              <a:rPr lang="zh-CN" altLang="en-US" sz="2000" dirty="0">
                <a:solidFill>
                  <a:srgbClr val="333333"/>
                </a:solidFill>
                <a:latin typeface="Times New Roman" panose="02020603050405020304" pitchFamily="18" charset="0"/>
                <a:ea typeface="+mn-ea"/>
                <a:cs typeface="Times New Roman" panose="02020603050405020304" pitchFamily="18" charset="0"/>
              </a:rPr>
              <a:t>。</a:t>
            </a:r>
            <a:endParaRPr lang="en-US" altLang="zh-CN" sz="2000" dirty="0">
              <a:solidFill>
                <a:srgbClr val="333333"/>
              </a:solidFill>
              <a:latin typeface="Times New Roman" panose="02020603050405020304" pitchFamily="18" charset="0"/>
              <a:ea typeface="+mn-ea"/>
              <a:cs typeface="Times New Roman" panose="02020603050405020304" pitchFamily="18" charset="0"/>
            </a:endParaRPr>
          </a:p>
          <a:p>
            <a:pPr algn="just">
              <a:buFont typeface="+mj-lt"/>
              <a:buAutoNum type="arabicPeriod"/>
            </a:pPr>
            <a:endParaRPr lang="zh-CN" altLang="en-US" sz="2000" dirty="0">
              <a:solidFill>
                <a:srgbClr val="333333"/>
              </a:solidFill>
              <a:latin typeface="Times New Roman" panose="02020603050405020304" pitchFamily="18" charset="0"/>
              <a:ea typeface="+mn-ea"/>
              <a:cs typeface="Times New Roman" panose="02020603050405020304" pitchFamily="18" charset="0"/>
            </a:endParaRPr>
          </a:p>
          <a:p>
            <a:pPr algn="just">
              <a:buFont typeface="+mj-lt"/>
              <a:buAutoNum type="arabicPeriod"/>
            </a:pPr>
            <a:r>
              <a:rPr lang="zh-CN" altLang="en-US" sz="2000" dirty="0">
                <a:solidFill>
                  <a:srgbClr val="333333"/>
                </a:solidFill>
                <a:latin typeface="Times New Roman" panose="02020603050405020304" pitchFamily="18" charset="0"/>
                <a:ea typeface="+mn-ea"/>
                <a:cs typeface="Times New Roman" panose="02020603050405020304" pitchFamily="18" charset="0"/>
              </a:rPr>
              <a:t>反馈有延时，不是能立即返回。</a:t>
            </a:r>
            <a:endParaRPr lang="en-US" altLang="zh-CN" sz="2000" dirty="0">
              <a:solidFill>
                <a:srgbClr val="333333"/>
              </a:solidFill>
              <a:latin typeface="Times New Roman" panose="02020603050405020304" pitchFamily="18" charset="0"/>
              <a:ea typeface="+mn-ea"/>
              <a:cs typeface="Times New Roman" panose="02020603050405020304" pitchFamily="18" charset="0"/>
            </a:endParaRPr>
          </a:p>
          <a:p>
            <a:pPr algn="just">
              <a:buFont typeface="+mj-lt"/>
              <a:buAutoNum type="arabicPeriod"/>
            </a:pPr>
            <a:endParaRPr lang="zh-CN" altLang="en-US" sz="2000" dirty="0">
              <a:solidFill>
                <a:srgbClr val="333333"/>
              </a:solidFill>
              <a:latin typeface="Times New Roman" panose="02020603050405020304" pitchFamily="18" charset="0"/>
              <a:ea typeface="+mn-ea"/>
              <a:cs typeface="Times New Roman" panose="02020603050405020304" pitchFamily="18" charset="0"/>
            </a:endParaRPr>
          </a:p>
          <a:p>
            <a:pPr algn="just">
              <a:buFont typeface="+mj-lt"/>
              <a:buAutoNum type="arabicPeriod"/>
            </a:pPr>
            <a:r>
              <a:rPr lang="zh-CN" altLang="en-US" sz="2000" dirty="0">
                <a:solidFill>
                  <a:srgbClr val="333333"/>
                </a:solidFill>
                <a:latin typeface="Times New Roman" panose="02020603050405020304" pitchFamily="18" charset="0"/>
                <a:ea typeface="+mn-ea"/>
                <a:cs typeface="Times New Roman" panose="02020603050405020304" pitchFamily="18" charset="0"/>
              </a:rPr>
              <a:t>相当于输入数据是序列数据。</a:t>
            </a:r>
            <a:endParaRPr lang="en-US" altLang="zh-CN" sz="2000" dirty="0">
              <a:solidFill>
                <a:srgbClr val="333333"/>
              </a:solidFill>
              <a:latin typeface="Times New Roman" panose="02020603050405020304" pitchFamily="18" charset="0"/>
              <a:ea typeface="+mn-ea"/>
              <a:cs typeface="Times New Roman" panose="02020603050405020304" pitchFamily="18" charset="0"/>
            </a:endParaRPr>
          </a:p>
          <a:p>
            <a:pPr algn="just">
              <a:buFont typeface="+mj-lt"/>
              <a:buAutoNum type="arabicPeriod"/>
            </a:pPr>
            <a:endParaRPr lang="zh-CN" altLang="en-US" sz="2000" dirty="0">
              <a:solidFill>
                <a:srgbClr val="333333"/>
              </a:solidFill>
              <a:latin typeface="Times New Roman" panose="02020603050405020304" pitchFamily="18" charset="0"/>
              <a:ea typeface="+mn-ea"/>
              <a:cs typeface="Times New Roman" panose="02020603050405020304" pitchFamily="18" charset="0"/>
            </a:endParaRPr>
          </a:p>
          <a:p>
            <a:pPr algn="just">
              <a:buFont typeface="+mj-lt"/>
              <a:buAutoNum type="arabicPeriod"/>
            </a:pPr>
            <a:r>
              <a:rPr lang="en-US" altLang="zh-CN" sz="2000" dirty="0">
                <a:solidFill>
                  <a:srgbClr val="4F4F4F"/>
                </a:solidFill>
                <a:latin typeface="Times New Roman" panose="02020603050405020304" pitchFamily="18" charset="0"/>
                <a:ea typeface="+mn-ea"/>
                <a:cs typeface="Times New Roman" panose="02020603050405020304" pitchFamily="18" charset="0"/>
              </a:rPr>
              <a:t>agent</a:t>
            </a:r>
            <a:r>
              <a:rPr lang="zh-CN" altLang="en-US" sz="2000" dirty="0">
                <a:solidFill>
                  <a:srgbClr val="4F4F4F"/>
                </a:solidFill>
                <a:latin typeface="Times New Roman" panose="02020603050405020304" pitchFamily="18" charset="0"/>
                <a:ea typeface="+mn-ea"/>
                <a:cs typeface="Times New Roman" panose="02020603050405020304" pitchFamily="18" charset="0"/>
              </a:rPr>
              <a:t>执行的动作会影响之后的数据。</a:t>
            </a:r>
            <a:endParaRPr lang="zh-CN" altLang="en-US" sz="2000" i="0" dirty="0">
              <a:solidFill>
                <a:srgbClr val="4F4F4F"/>
              </a:solidFill>
              <a:effectLst/>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75983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87624" y="260648"/>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理论框架</a:t>
            </a:r>
            <a:endParaRPr lang="zh-CN" altLang="en-US" dirty="0"/>
          </a:p>
        </p:txBody>
      </p:sp>
      <p:pic>
        <p:nvPicPr>
          <p:cNvPr id="4" name="图片 3">
            <a:extLst>
              <a:ext uri="{FF2B5EF4-FFF2-40B4-BE49-F238E27FC236}">
                <a16:creationId xmlns:a16="http://schemas.microsoft.com/office/drawing/2014/main" id="{8AA2D951-AED7-469F-9432-7C4D07C30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000" y="2204864"/>
            <a:ext cx="5040000" cy="2931310"/>
          </a:xfrm>
          <a:prstGeom prst="rect">
            <a:avLst/>
          </a:prstGeom>
        </p:spPr>
      </p:pic>
    </p:spTree>
    <p:extLst>
      <p:ext uri="{BB962C8B-B14F-4D97-AF65-F5344CB8AC3E}">
        <p14:creationId xmlns:p14="http://schemas.microsoft.com/office/powerpoint/2010/main" val="867903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bwMode="gray">
          <a:xfrm>
            <a:off x="1187624" y="260648"/>
            <a:ext cx="7391400" cy="714375"/>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FFFF"/>
                </a:solidFill>
                <a:latin typeface="+mj-lt"/>
                <a:ea typeface="+mj-ea"/>
                <a:cs typeface="+mj-cs"/>
              </a:defRPr>
            </a:lvl1pPr>
            <a:lvl2pPr algn="l" rtl="0" eaLnBrk="0" fontAlgn="base" hangingPunct="0">
              <a:spcBef>
                <a:spcPct val="0"/>
              </a:spcBef>
              <a:spcAft>
                <a:spcPct val="0"/>
              </a:spcAft>
              <a:defRPr sz="3600" b="1">
                <a:solidFill>
                  <a:srgbClr val="FFFFFF"/>
                </a:solidFill>
                <a:latin typeface="Calibri" pitchFamily="34" charset="0"/>
              </a:defRPr>
            </a:lvl2pPr>
            <a:lvl3pPr algn="l" rtl="0" eaLnBrk="0" fontAlgn="base" hangingPunct="0">
              <a:spcBef>
                <a:spcPct val="0"/>
              </a:spcBef>
              <a:spcAft>
                <a:spcPct val="0"/>
              </a:spcAft>
              <a:defRPr sz="3600" b="1">
                <a:solidFill>
                  <a:srgbClr val="FFFFFF"/>
                </a:solidFill>
                <a:latin typeface="Calibri" pitchFamily="34" charset="0"/>
              </a:defRPr>
            </a:lvl3pPr>
            <a:lvl4pPr algn="l" rtl="0" eaLnBrk="0" fontAlgn="base" hangingPunct="0">
              <a:spcBef>
                <a:spcPct val="0"/>
              </a:spcBef>
              <a:spcAft>
                <a:spcPct val="0"/>
              </a:spcAft>
              <a:defRPr sz="3600" b="1">
                <a:solidFill>
                  <a:srgbClr val="FFFFFF"/>
                </a:solidFill>
                <a:latin typeface="Calibri" pitchFamily="34" charset="0"/>
              </a:defRPr>
            </a:lvl4pPr>
            <a:lvl5pPr algn="l" rtl="0" eaLnBrk="0" fontAlgn="base" hangingPunct="0">
              <a:spcBef>
                <a:spcPct val="0"/>
              </a:spcBef>
              <a:spcAft>
                <a:spcPct val="0"/>
              </a:spcAft>
              <a:defRPr sz="3600" b="1">
                <a:solidFill>
                  <a:srgbClr val="FFFFFF"/>
                </a:solidFill>
                <a:latin typeface="Calibri" pitchFamily="34" charset="0"/>
              </a:defRPr>
            </a:lvl5pPr>
            <a:lvl6pPr marL="457200" algn="l" rtl="0" fontAlgn="base">
              <a:spcBef>
                <a:spcPct val="0"/>
              </a:spcBef>
              <a:spcAft>
                <a:spcPct val="0"/>
              </a:spcAft>
              <a:defRPr sz="3600" b="1">
                <a:solidFill>
                  <a:srgbClr val="FFFFFF"/>
                </a:solidFill>
                <a:latin typeface="Arial" charset="0"/>
              </a:defRPr>
            </a:lvl6pPr>
            <a:lvl7pPr marL="914400" algn="l" rtl="0" fontAlgn="base">
              <a:spcBef>
                <a:spcPct val="0"/>
              </a:spcBef>
              <a:spcAft>
                <a:spcPct val="0"/>
              </a:spcAft>
              <a:defRPr sz="3600" b="1">
                <a:solidFill>
                  <a:srgbClr val="FFFFFF"/>
                </a:solidFill>
                <a:latin typeface="Arial" charset="0"/>
              </a:defRPr>
            </a:lvl7pPr>
            <a:lvl8pPr marL="1371600" algn="l" rtl="0" fontAlgn="base">
              <a:spcBef>
                <a:spcPct val="0"/>
              </a:spcBef>
              <a:spcAft>
                <a:spcPct val="0"/>
              </a:spcAft>
              <a:defRPr sz="3600" b="1">
                <a:solidFill>
                  <a:srgbClr val="FFFFFF"/>
                </a:solidFill>
                <a:latin typeface="Arial" charset="0"/>
              </a:defRPr>
            </a:lvl8pPr>
            <a:lvl9pPr marL="1828800" algn="l" rtl="0" fontAlgn="base">
              <a:spcBef>
                <a:spcPct val="0"/>
              </a:spcBef>
              <a:spcAft>
                <a:spcPct val="0"/>
              </a:spcAft>
              <a:defRPr sz="3600" b="1">
                <a:solidFill>
                  <a:srgbClr val="FFFFFF"/>
                </a:solidFill>
                <a:latin typeface="Arial" charset="0"/>
              </a:defRPr>
            </a:lvl9pPr>
          </a:lstStyle>
          <a:p>
            <a:r>
              <a:rPr lang="en-US" altLang="zh-CN" kern="0" dirty="0"/>
              <a:t>§</a:t>
            </a:r>
            <a:r>
              <a:rPr lang="en-US" altLang="zh-CN" kern="0" dirty="0">
                <a:solidFill>
                  <a:schemeClr val="bg1"/>
                </a:solidFill>
              </a:rPr>
              <a:t> </a:t>
            </a:r>
            <a:r>
              <a:rPr lang="zh-CN" altLang="en-US" kern="0" dirty="0">
                <a:solidFill>
                  <a:schemeClr val="bg1"/>
                </a:solidFill>
              </a:rPr>
              <a:t>马尔可夫决策过程</a:t>
            </a:r>
            <a:endParaRPr lang="zh-CN" altLang="en-US" kern="0" dirty="0"/>
          </a:p>
        </p:txBody>
      </p:sp>
      <p:pic>
        <p:nvPicPr>
          <p:cNvPr id="3" name="图片 2" descr="agent-environment"/>
          <p:cNvPicPr>
            <a:picLocks noChangeAspect="1"/>
          </p:cNvPicPr>
          <p:nvPr/>
        </p:nvPicPr>
        <p:blipFill>
          <a:blip r:embed="rId2"/>
          <a:srcRect l="3991" t="5711" r="6059" b="4183"/>
          <a:stretch>
            <a:fillRect/>
          </a:stretch>
        </p:blipFill>
        <p:spPr>
          <a:xfrm>
            <a:off x="2483768" y="3830404"/>
            <a:ext cx="4451028" cy="1614820"/>
          </a:xfrm>
          <a:prstGeom prst="rect">
            <a:avLst/>
          </a:prstGeom>
          <a:noFill/>
        </p:spPr>
      </p:pic>
      <mc:AlternateContent xmlns:mc="http://schemas.openxmlformats.org/markup-compatibility/2006" xmlns:a14="http://schemas.microsoft.com/office/drawing/2010/main">
        <mc:Choice Requires="a14">
          <p:sp>
            <p:nvSpPr>
              <p:cNvPr id="5" name="矩形 4"/>
              <p:cNvSpPr/>
              <p:nvPr/>
            </p:nvSpPr>
            <p:spPr>
              <a:xfrm>
                <a:off x="395536" y="1412776"/>
                <a:ext cx="8424936" cy="2308324"/>
              </a:xfrm>
              <a:prstGeom prst="rect">
                <a:avLst/>
              </a:prstGeom>
            </p:spPr>
            <p:txBody>
              <a:bodyPr wrap="square">
                <a:spAutoFit/>
              </a:bodyPr>
              <a:lstStyle/>
              <a:p>
                <a:pPr algn="just"/>
                <a:r>
                  <a:rPr lang="zh-CN" altLang="en-US" b="0" dirty="0">
                    <a:latin typeface="Times New Roman" panose="02020603050405020304" pitchFamily="18" charset="0"/>
                    <a:ea typeface="+mn-ea"/>
                    <a:cs typeface="Times New Roman" panose="02020603050405020304" pitchFamily="18" charset="0"/>
                  </a:rPr>
                  <a:t>马尔科夫决策过程是基于马尔科夫论的随机动态系统的最优决策过程。</a:t>
                </a:r>
                <a:endParaRPr lang="en-US" altLang="zh-CN" b="0" dirty="0">
                  <a:latin typeface="Times New Roman" panose="02020603050405020304" pitchFamily="18" charset="0"/>
                  <a:ea typeface="+mn-ea"/>
                  <a:cs typeface="Times New Roman" panose="02020603050405020304" pitchFamily="18" charset="0"/>
                </a:endParaRPr>
              </a:p>
              <a:p>
                <a:pPr algn="just"/>
                <a:endParaRPr lang="en-US" altLang="zh-CN" b="0" dirty="0">
                  <a:latin typeface="Times New Roman" panose="02020603050405020304" pitchFamily="18" charset="0"/>
                  <a:ea typeface="+mn-ea"/>
                  <a:cs typeface="Times New Roman" panose="02020603050405020304" pitchFamily="18" charset="0"/>
                </a:endParaRPr>
              </a:p>
              <a:p>
                <a:pPr algn="just"/>
                <a:r>
                  <a:rPr lang="zh-CN" altLang="en-US" b="0" dirty="0">
                    <a:latin typeface="Times New Roman" panose="02020603050405020304" pitchFamily="18" charset="0"/>
                    <a:ea typeface="+mn-ea"/>
                    <a:cs typeface="Times New Roman" panose="02020603050405020304" pitchFamily="18" charset="0"/>
                  </a:rPr>
                  <a:t>马尔可夫定义：下一个状态的产生只和当前的状态有关，即：</a:t>
                </a:r>
                <a:endParaRPr lang="en-US" altLang="zh-CN" b="0" dirty="0">
                  <a:latin typeface="Times New Roman" panose="02020603050405020304" pitchFamily="18" charset="0"/>
                  <a:ea typeface="+mn-ea"/>
                  <a:cs typeface="Times New Roman" panose="02020603050405020304" pitchFamily="18" charset="0"/>
                </a:endParaRPr>
              </a:p>
              <a:p>
                <a:pPr algn="just"/>
                <a:endParaRPr lang="en-US" altLang="zh-CN" b="0" dirty="0">
                  <a:latin typeface="Times New Roman" panose="02020603050405020304" pitchFamily="18" charset="0"/>
                  <a:ea typeface="+mn-ea"/>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mn-ea"/>
                        </a:rPr>
                        <m:t>𝑃</m:t>
                      </m:r>
                      <m:d>
                        <m:dPr>
                          <m:begChr m:val="["/>
                          <m:endChr m:val="]"/>
                          <m:ctrlPr>
                            <a:rPr lang="en-US" altLang="zh-CN" b="0" i="1" smtClean="0">
                              <a:latin typeface="Cambria Math" panose="02040503050406030204" pitchFamily="18" charset="0"/>
                              <a:ea typeface="+mn-ea"/>
                            </a:rPr>
                          </m:ctrlPr>
                        </m:dPr>
                        <m:e>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𝑆</m:t>
                              </m:r>
                            </m:e>
                            <m:sub>
                              <m:r>
                                <a:rPr lang="en-US" altLang="zh-CN" b="0" i="1" smtClean="0">
                                  <a:latin typeface="Cambria Math" panose="02040503050406030204" pitchFamily="18" charset="0"/>
                                  <a:ea typeface="+mn-ea"/>
                                </a:rPr>
                                <m:t>𝑡</m:t>
                              </m:r>
                              <m:r>
                                <a:rPr lang="en-US" altLang="zh-CN" b="0" i="1" smtClean="0">
                                  <a:latin typeface="Cambria Math" panose="02040503050406030204" pitchFamily="18" charset="0"/>
                                  <a:ea typeface="+mn-ea"/>
                                </a:rPr>
                                <m:t>+1</m:t>
                              </m:r>
                            </m:sub>
                          </m:sSub>
                        </m:e>
                        <m:e>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𝑆</m:t>
                              </m:r>
                            </m:e>
                            <m:sub>
                              <m:r>
                                <a:rPr lang="en-US" altLang="zh-CN" b="0" i="1" smtClean="0">
                                  <a:latin typeface="Cambria Math" panose="02040503050406030204" pitchFamily="18" charset="0"/>
                                  <a:ea typeface="+mn-ea"/>
                                </a:rPr>
                                <m:t>𝑡</m:t>
                              </m:r>
                            </m:sub>
                          </m:sSub>
                        </m:e>
                      </m:d>
                      <m:r>
                        <a:rPr lang="en-US" altLang="zh-CN" b="0" i="1" smtClean="0">
                          <a:latin typeface="Cambria Math" panose="02040503050406030204" pitchFamily="18" charset="0"/>
                          <a:ea typeface="+mn-ea"/>
                        </a:rPr>
                        <m:t>=</m:t>
                      </m:r>
                      <m:r>
                        <a:rPr lang="en-US" altLang="zh-CN" b="0" i="1" smtClean="0">
                          <a:latin typeface="Cambria Math" panose="02040503050406030204" pitchFamily="18" charset="0"/>
                          <a:ea typeface="+mn-ea"/>
                        </a:rPr>
                        <m:t>𝑃</m:t>
                      </m:r>
                      <m:r>
                        <a:rPr lang="en-US" altLang="zh-CN" b="0" i="1" smtClean="0">
                          <a:latin typeface="Cambria Math" panose="02040503050406030204" pitchFamily="18" charset="0"/>
                          <a:ea typeface="+mn-ea"/>
                        </a:rPr>
                        <m:t>[</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𝑆</m:t>
                          </m:r>
                        </m:e>
                        <m:sub>
                          <m:r>
                            <a:rPr lang="en-US" altLang="zh-CN" b="0" i="1" smtClean="0">
                              <a:latin typeface="Cambria Math" panose="02040503050406030204" pitchFamily="18" charset="0"/>
                              <a:ea typeface="+mn-ea"/>
                            </a:rPr>
                            <m:t>𝑡</m:t>
                          </m:r>
                          <m:r>
                            <a:rPr lang="en-US" altLang="zh-CN" b="0" i="1" smtClean="0">
                              <a:latin typeface="Cambria Math" panose="02040503050406030204" pitchFamily="18" charset="0"/>
                              <a:ea typeface="+mn-ea"/>
                            </a:rPr>
                            <m:t>+1</m:t>
                          </m:r>
                        </m:sub>
                      </m:sSub>
                      <m:r>
                        <a:rPr lang="en-US" altLang="zh-CN" b="0" i="1" smtClean="0">
                          <a:latin typeface="Cambria Math" panose="02040503050406030204" pitchFamily="18" charset="0"/>
                          <a:ea typeface="+mn-ea"/>
                        </a:rPr>
                        <m:t>|</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𝑆</m:t>
                          </m:r>
                        </m:e>
                        <m:sub>
                          <m:r>
                            <a:rPr lang="en-US" altLang="zh-CN" b="0" i="1" smtClean="0">
                              <a:latin typeface="Cambria Math" panose="02040503050406030204" pitchFamily="18" charset="0"/>
                              <a:ea typeface="+mn-ea"/>
                            </a:rPr>
                            <m:t>1</m:t>
                          </m:r>
                        </m:sub>
                      </m:sSub>
                      <m:r>
                        <a:rPr lang="en-US" altLang="zh-CN" b="0" i="1" smtClean="0">
                          <a:latin typeface="Cambria Math" panose="02040503050406030204" pitchFamily="18" charset="0"/>
                          <a:ea typeface="+mn-ea"/>
                        </a:rPr>
                        <m:t>,⋯,</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𝑆</m:t>
                          </m:r>
                        </m:e>
                        <m:sub>
                          <m:r>
                            <a:rPr lang="en-US" altLang="zh-CN" b="0" i="1" smtClean="0">
                              <a:latin typeface="Cambria Math" panose="02040503050406030204" pitchFamily="18" charset="0"/>
                              <a:ea typeface="+mn-ea"/>
                            </a:rPr>
                            <m:t>𝑡</m:t>
                          </m:r>
                        </m:sub>
                      </m:sSub>
                      <m:r>
                        <a:rPr lang="en-US" altLang="zh-CN" b="0" i="1" smtClean="0">
                          <a:latin typeface="Cambria Math" panose="02040503050406030204" pitchFamily="18" charset="0"/>
                          <a:ea typeface="+mn-ea"/>
                        </a:rPr>
                        <m:t>]</m:t>
                      </m:r>
                    </m:oMath>
                  </m:oMathPara>
                </a14:m>
                <a:endParaRPr lang="en-US" altLang="zh-CN" b="0" dirty="0">
                  <a:latin typeface="Times New Roman" panose="02020603050405020304" pitchFamily="18" charset="0"/>
                  <a:ea typeface="+mn-ea"/>
                  <a:cs typeface="Times New Roman" panose="02020603050405020304" pitchFamily="18" charset="0"/>
                </a:endParaRPr>
              </a:p>
              <a:p>
                <a:pPr algn="just"/>
                <a:endParaRPr lang="en-US" altLang="zh-CN" b="0" dirty="0">
                  <a:latin typeface="Times New Roman" panose="02020603050405020304" pitchFamily="18" charset="0"/>
                  <a:ea typeface="+mn-ea"/>
                  <a:cs typeface="Times New Roman" panose="02020603050405020304" pitchFamily="18" charset="0"/>
                </a:endParaRPr>
              </a:p>
              <a:p>
                <a:pPr algn="just"/>
                <a:r>
                  <a:rPr lang="zh-CN" altLang="en-US" b="0" dirty="0">
                    <a:latin typeface="Times New Roman" panose="02020603050405020304" pitchFamily="18" charset="0"/>
                    <a:ea typeface="+mn-ea"/>
                    <a:cs typeface="Times New Roman" panose="02020603050405020304" pitchFamily="18" charset="0"/>
                  </a:rPr>
                  <a:t>马尔可夫决策过程简单说就是一个智能体（</a:t>
                </a:r>
                <a:r>
                  <a:rPr lang="en-US" altLang="zh-CN" b="0" dirty="0">
                    <a:latin typeface="Times New Roman" panose="02020603050405020304" pitchFamily="18" charset="0"/>
                    <a:ea typeface="+mn-ea"/>
                    <a:cs typeface="Times New Roman" panose="02020603050405020304" pitchFamily="18" charset="0"/>
                  </a:rPr>
                  <a:t>Agent</a:t>
                </a:r>
                <a:r>
                  <a:rPr lang="zh-CN" altLang="en-US" b="0" dirty="0">
                    <a:latin typeface="Times New Roman" panose="02020603050405020304" pitchFamily="18" charset="0"/>
                    <a:ea typeface="+mn-ea"/>
                    <a:cs typeface="Times New Roman" panose="02020603050405020304" pitchFamily="18" charset="0"/>
                  </a:rPr>
                  <a:t>）采取行动（</a:t>
                </a:r>
                <a:r>
                  <a:rPr lang="en-US" altLang="zh-CN" b="0" dirty="0">
                    <a:latin typeface="Times New Roman" panose="02020603050405020304" pitchFamily="18" charset="0"/>
                    <a:ea typeface="+mn-ea"/>
                    <a:cs typeface="Times New Roman" panose="02020603050405020304" pitchFamily="18" charset="0"/>
                  </a:rPr>
                  <a:t>action</a:t>
                </a:r>
                <a:r>
                  <a:rPr lang="zh-CN" altLang="en-US" b="0" dirty="0">
                    <a:latin typeface="Times New Roman" panose="02020603050405020304" pitchFamily="18" charset="0"/>
                    <a:ea typeface="+mn-ea"/>
                    <a:cs typeface="Times New Roman" panose="02020603050405020304" pitchFamily="18" charset="0"/>
                  </a:rPr>
                  <a:t>）从而改变自身状态（</a:t>
                </a:r>
                <a:r>
                  <a:rPr lang="en-US" altLang="zh-CN" b="0" dirty="0">
                    <a:latin typeface="Times New Roman" panose="02020603050405020304" pitchFamily="18" charset="0"/>
                    <a:ea typeface="+mn-ea"/>
                    <a:cs typeface="Times New Roman" panose="02020603050405020304" pitchFamily="18" charset="0"/>
                  </a:rPr>
                  <a:t>state</a:t>
                </a:r>
                <a:r>
                  <a:rPr lang="zh-CN" altLang="en-US" b="0" dirty="0">
                    <a:latin typeface="Times New Roman" panose="02020603050405020304" pitchFamily="18" charset="0"/>
                    <a:ea typeface="+mn-ea"/>
                    <a:cs typeface="Times New Roman" panose="02020603050405020304" pitchFamily="18" charset="0"/>
                  </a:rPr>
                  <a:t>）获得奖励（</a:t>
                </a:r>
                <a:r>
                  <a:rPr lang="en-US" altLang="zh-CN" b="0" dirty="0">
                    <a:latin typeface="Times New Roman" panose="02020603050405020304" pitchFamily="18" charset="0"/>
                    <a:ea typeface="+mn-ea"/>
                    <a:cs typeface="Times New Roman" panose="02020603050405020304" pitchFamily="18" charset="0"/>
                  </a:rPr>
                  <a:t>reward</a:t>
                </a:r>
                <a:r>
                  <a:rPr lang="zh-CN" altLang="en-US" b="0" dirty="0">
                    <a:latin typeface="Times New Roman" panose="02020603050405020304" pitchFamily="18" charset="0"/>
                    <a:ea typeface="+mn-ea"/>
                    <a:cs typeface="Times New Roman" panose="02020603050405020304" pitchFamily="18" charset="0"/>
                  </a:rPr>
                  <a:t>）与环境（</a:t>
                </a:r>
                <a:r>
                  <a:rPr lang="en-US" altLang="zh-CN" b="0" dirty="0">
                    <a:latin typeface="Times New Roman" panose="02020603050405020304" pitchFamily="18" charset="0"/>
                    <a:ea typeface="+mn-ea"/>
                    <a:cs typeface="Times New Roman" panose="02020603050405020304" pitchFamily="18" charset="0"/>
                  </a:rPr>
                  <a:t>Environment</a:t>
                </a:r>
                <a:r>
                  <a:rPr lang="zh-CN" altLang="en-US" b="0" dirty="0">
                    <a:latin typeface="Times New Roman" panose="02020603050405020304" pitchFamily="18" charset="0"/>
                    <a:ea typeface="+mn-ea"/>
                    <a:cs typeface="Times New Roman" panose="02020603050405020304" pitchFamily="18" charset="0"/>
                  </a:rPr>
                  <a:t>）发生交互的循环过程。</a:t>
                </a:r>
              </a:p>
            </p:txBody>
          </p:sp>
        </mc:Choice>
        <mc:Fallback xmlns="">
          <p:sp>
            <p:nvSpPr>
              <p:cNvPr id="5" name="矩形 4"/>
              <p:cNvSpPr>
                <a:spLocks noRot="1" noChangeAspect="1" noMove="1" noResize="1" noEditPoints="1" noAdjustHandles="1" noChangeArrowheads="1" noChangeShapeType="1" noTextEdit="1"/>
              </p:cNvSpPr>
              <p:nvPr/>
            </p:nvSpPr>
            <p:spPr>
              <a:xfrm>
                <a:off x="395536" y="1412776"/>
                <a:ext cx="8424936" cy="2308324"/>
              </a:xfrm>
              <a:prstGeom prst="rect">
                <a:avLst/>
              </a:prstGeom>
              <a:blipFill>
                <a:blip r:embed="rId3"/>
                <a:stretch>
                  <a:fillRect l="-651" t="-2116" r="-579" b="-3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60810" y="5541039"/>
                <a:ext cx="8496944" cy="923330"/>
              </a:xfrm>
              <a:prstGeom prst="rect">
                <a:avLst/>
              </a:prstGeom>
            </p:spPr>
            <p:txBody>
              <a:bodyPr wrap="square">
                <a:spAutoFit/>
              </a:bodyPr>
              <a:lstStyle/>
              <a:p>
                <a:r>
                  <a:rPr lang="zh-CN" altLang="en-US" b="0" dirty="0">
                    <a:latin typeface="Times New Roman" panose="02020603050405020304" pitchFamily="18" charset="0"/>
                    <a:ea typeface="+mn-ea"/>
                    <a:cs typeface="Times New Roman" panose="02020603050405020304" pitchFamily="18" charset="0"/>
                  </a:rPr>
                  <a:t>智能体与环境交互产生的序列：</a:t>
                </a:r>
                <a:endParaRPr lang="en-US" altLang="zh-CN" b="0" dirty="0">
                  <a:latin typeface="Times New Roman" panose="02020603050405020304" pitchFamily="18" charset="0"/>
                  <a:ea typeface="+mn-ea"/>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𝑆</m:t>
                          </m:r>
                        </m:e>
                        <m:sub>
                          <m:r>
                            <a:rPr lang="en-US" altLang="zh-CN" b="0" i="1" smtClean="0">
                              <a:latin typeface="Cambria Math" panose="02040503050406030204" pitchFamily="18" charset="0"/>
                              <a:ea typeface="+mn-ea"/>
                            </a:rPr>
                            <m:t>0</m:t>
                          </m:r>
                        </m:sub>
                      </m:sSub>
                      <m:r>
                        <a:rPr lang="en-US" altLang="zh-CN" b="0" i="1" smtClean="0">
                          <a:latin typeface="Cambria Math" panose="02040503050406030204" pitchFamily="18" charset="0"/>
                          <a:ea typeface="+mn-ea"/>
                        </a:rPr>
                        <m:t>,</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𝐴</m:t>
                          </m:r>
                        </m:e>
                        <m:sub>
                          <m:r>
                            <a:rPr lang="en-US" altLang="zh-CN" b="0" i="1" smtClean="0">
                              <a:latin typeface="Cambria Math" panose="02040503050406030204" pitchFamily="18" charset="0"/>
                              <a:ea typeface="+mn-ea"/>
                            </a:rPr>
                            <m:t>0</m:t>
                          </m:r>
                        </m:sub>
                      </m:sSub>
                      <m:r>
                        <a:rPr lang="en-US" altLang="zh-CN" b="0" i="1" smtClean="0">
                          <a:latin typeface="Cambria Math" panose="02040503050406030204" pitchFamily="18" charset="0"/>
                          <a:ea typeface="+mn-ea"/>
                        </a:rPr>
                        <m:t>,</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𝑅</m:t>
                          </m:r>
                        </m:e>
                        <m:sub>
                          <m:r>
                            <a:rPr lang="en-US" altLang="zh-CN" b="0" i="1" smtClean="0">
                              <a:latin typeface="Cambria Math" panose="02040503050406030204" pitchFamily="18" charset="0"/>
                              <a:ea typeface="+mn-ea"/>
                            </a:rPr>
                            <m:t>1</m:t>
                          </m:r>
                        </m:sub>
                      </m:sSub>
                      <m:r>
                        <a:rPr lang="en-US" altLang="zh-CN" b="0" i="1" smtClean="0">
                          <a:latin typeface="Cambria Math" panose="02040503050406030204" pitchFamily="18" charset="0"/>
                          <a:ea typeface="+mn-ea"/>
                        </a:rPr>
                        <m:t>,</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𝑆</m:t>
                          </m:r>
                        </m:e>
                        <m:sub>
                          <m:r>
                            <a:rPr lang="en-US" altLang="zh-CN" b="0" i="1" smtClean="0">
                              <a:latin typeface="Cambria Math" panose="02040503050406030204" pitchFamily="18" charset="0"/>
                              <a:ea typeface="+mn-ea"/>
                            </a:rPr>
                            <m:t>1</m:t>
                          </m:r>
                        </m:sub>
                      </m:sSub>
                      <m:r>
                        <a:rPr lang="en-US" altLang="zh-CN" b="0" i="1" smtClean="0">
                          <a:latin typeface="Cambria Math" panose="02040503050406030204" pitchFamily="18" charset="0"/>
                          <a:ea typeface="+mn-ea"/>
                        </a:rPr>
                        <m:t>,</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𝐴</m:t>
                          </m:r>
                        </m:e>
                        <m:sub>
                          <m:r>
                            <a:rPr lang="en-US" altLang="zh-CN" b="0" i="1" smtClean="0">
                              <a:latin typeface="Cambria Math" panose="02040503050406030204" pitchFamily="18" charset="0"/>
                              <a:ea typeface="+mn-ea"/>
                            </a:rPr>
                            <m:t>1</m:t>
                          </m:r>
                        </m:sub>
                      </m:sSub>
                      <m:r>
                        <a:rPr lang="en-US" altLang="zh-CN" b="0" i="1" smtClean="0">
                          <a:latin typeface="Cambria Math" panose="02040503050406030204" pitchFamily="18" charset="0"/>
                          <a:ea typeface="+mn-ea"/>
                        </a:rPr>
                        <m:t>,</m:t>
                      </m:r>
                      <m:sSub>
                        <m:sSubPr>
                          <m:ctrlPr>
                            <a:rPr lang="en-US" altLang="zh-CN" b="0" i="1" smtClean="0">
                              <a:latin typeface="Cambria Math" panose="02040503050406030204" pitchFamily="18" charset="0"/>
                              <a:ea typeface="+mn-ea"/>
                            </a:rPr>
                          </m:ctrlPr>
                        </m:sSubPr>
                        <m:e>
                          <m:r>
                            <a:rPr lang="en-US" altLang="zh-CN" b="0" i="1" smtClean="0">
                              <a:latin typeface="Cambria Math" panose="02040503050406030204" pitchFamily="18" charset="0"/>
                              <a:ea typeface="+mn-ea"/>
                            </a:rPr>
                            <m:t>𝑅</m:t>
                          </m:r>
                        </m:e>
                        <m:sub>
                          <m:r>
                            <a:rPr lang="en-US" altLang="zh-CN" b="0" i="1" smtClean="0">
                              <a:latin typeface="Cambria Math" panose="02040503050406030204" pitchFamily="18" charset="0"/>
                              <a:ea typeface="+mn-ea"/>
                            </a:rPr>
                            <m:t>2</m:t>
                          </m:r>
                        </m:sub>
                      </m:sSub>
                      <m:r>
                        <a:rPr lang="en-US" altLang="zh-CN" b="0" i="1" smtClean="0">
                          <a:latin typeface="Cambria Math" panose="02040503050406030204" pitchFamily="18" charset="0"/>
                          <a:ea typeface="+mn-ea"/>
                        </a:rPr>
                        <m:t>,⋯</m:t>
                      </m:r>
                    </m:oMath>
                  </m:oMathPara>
                </a14:m>
                <a:endParaRPr lang="en-US" altLang="zh-CN" b="0" dirty="0">
                  <a:latin typeface="Times New Roman" panose="02020603050405020304" pitchFamily="18" charset="0"/>
                  <a:ea typeface="+mn-ea"/>
                  <a:cs typeface="Times New Roman" panose="02020603050405020304" pitchFamily="18" charset="0"/>
                </a:endParaRPr>
              </a:p>
              <a:p>
                <a:r>
                  <a:rPr lang="zh-CN" altLang="en-US" b="0" dirty="0">
                    <a:latin typeface="Times New Roman" panose="02020603050405020304" pitchFamily="18" charset="0"/>
                    <a:ea typeface="+mn-ea"/>
                    <a:cs typeface="Times New Roman" panose="02020603050405020304" pitchFamily="18" charset="0"/>
                  </a:rPr>
                  <a:t>称为序列决策过程，而马尔科夫决策过程就是该序列决策过程的一种公式化。</a:t>
                </a:r>
              </a:p>
            </p:txBody>
          </p:sp>
        </mc:Choice>
        <mc:Fallback xmlns="">
          <p:sp>
            <p:nvSpPr>
              <p:cNvPr id="6" name="矩形 5"/>
              <p:cNvSpPr>
                <a:spLocks noRot="1" noChangeAspect="1" noMove="1" noResize="1" noEditPoints="1" noAdjustHandles="1" noChangeArrowheads="1" noChangeShapeType="1" noTextEdit="1"/>
              </p:cNvSpPr>
              <p:nvPr/>
            </p:nvSpPr>
            <p:spPr>
              <a:xfrm>
                <a:off x="460810" y="5541039"/>
                <a:ext cx="8496944" cy="923330"/>
              </a:xfrm>
              <a:prstGeom prst="rect">
                <a:avLst/>
              </a:prstGeom>
              <a:blipFill>
                <a:blip r:embed="rId4"/>
                <a:stretch>
                  <a:fillRect l="-646" t="-5298" b="-86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1152898"/>
      </p:ext>
    </p:extLst>
  </p:cSld>
  <p:clrMapOvr>
    <a:masterClrMapping/>
  </p:clrMapOvr>
</p:sld>
</file>

<file path=ppt/theme/theme1.xml><?xml version="1.0" encoding="utf-8"?>
<a:theme xmlns:a="http://schemas.openxmlformats.org/drawingml/2006/main" name="13">
  <a:themeElements>
    <a:clrScheme name="13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穿越">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13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13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13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Template>
  <TotalTime>5830</TotalTime>
  <Words>1528</Words>
  <Application>Microsoft Office PowerPoint</Application>
  <PresentationFormat>全屏显示(4:3)</PresentationFormat>
  <Paragraphs>145</Paragraphs>
  <Slides>30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华文新魏</vt:lpstr>
      <vt:lpstr>宋体</vt:lpstr>
      <vt:lpstr>Arial</vt:lpstr>
      <vt:lpstr>Calibri</vt:lpstr>
      <vt:lpstr>Cambria Math</vt:lpstr>
      <vt:lpstr>Times New Roman</vt:lpstr>
      <vt:lpstr>Wingdings</vt:lpstr>
      <vt:lpstr>13</vt:lpstr>
      <vt:lpstr>   第十五讲   强化学习 </vt:lpstr>
      <vt:lpstr>§ 纲要</vt:lpstr>
      <vt:lpstr>§ 纲要</vt:lpstr>
      <vt:lpstr>§ 理论动机</vt:lpstr>
      <vt:lpstr>§ 理论动机</vt:lpstr>
      <vt:lpstr>§ 纲要</vt:lpstr>
      <vt:lpstr>§ 强化学习vs传统机器学习</vt:lpstr>
      <vt:lpstr>§ 理论框架</vt:lpstr>
      <vt:lpstr>PowerPoint 演示文稿</vt:lpstr>
      <vt:lpstr>§ 强化学习</vt:lpstr>
      <vt:lpstr>§ 强化学习分类</vt:lpstr>
      <vt:lpstr>PowerPoint 演示文稿</vt:lpstr>
      <vt:lpstr>PowerPoint 演示文稿</vt:lpstr>
      <vt:lpstr>PowerPoint 演示文稿</vt:lpstr>
      <vt:lpstr>§ 举例</vt:lpstr>
      <vt:lpstr>PowerPoint 演示文稿</vt:lpstr>
      <vt:lpstr>PowerPoint 演示文稿</vt:lpstr>
      <vt:lpstr>PowerPoint 演示文稿</vt:lpstr>
      <vt:lpstr>PowerPoint 演示文稿</vt:lpstr>
      <vt:lpstr>§ Q-learning</vt:lpstr>
      <vt:lpstr>§ Q-learning理论</vt:lpstr>
      <vt:lpstr>§ Q-learning算法</vt:lpstr>
      <vt:lpstr>§ Q-learning解决过程</vt:lpstr>
      <vt:lpstr>§ Q-learning算法</vt:lpstr>
      <vt:lpstr>§ Q-learning 一次迭代</vt:lpstr>
      <vt:lpstr>§ Q-learning二次迭代</vt:lpstr>
      <vt:lpstr>§ Q-learning稳定Q值</vt:lpstr>
      <vt:lpstr>§ Q-learning 图表示</vt:lpstr>
      <vt:lpstr>§ 纲要</vt:lpstr>
      <vt:lpstr>§ 实验</vt:lpstr>
    </vt:vector>
  </TitlesOfParts>
  <Company>xmutkk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多媒体设备培训</dc:title>
  <dc:creator>教育技术服务中心</dc:creator>
  <cp:lastModifiedBy>Eric</cp:lastModifiedBy>
  <cp:revision>900</cp:revision>
  <dcterms:created xsi:type="dcterms:W3CDTF">2012-08-21T14:34:06Z</dcterms:created>
  <dcterms:modified xsi:type="dcterms:W3CDTF">2020-11-17T06:44:07Z</dcterms:modified>
</cp:coreProperties>
</file>